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76" r:id="rId2"/>
    <p:sldId id="310" r:id="rId3"/>
    <p:sldId id="290" r:id="rId4"/>
    <p:sldId id="291" r:id="rId5"/>
    <p:sldId id="292" r:id="rId6"/>
    <p:sldId id="293" r:id="rId7"/>
    <p:sldId id="294" r:id="rId8"/>
    <p:sldId id="295" r:id="rId9"/>
    <p:sldId id="296" r:id="rId10"/>
    <p:sldId id="297" r:id="rId11"/>
    <p:sldId id="298" r:id="rId12"/>
    <p:sldId id="299" r:id="rId13"/>
    <p:sldId id="309" r:id="rId14"/>
    <p:sldId id="300" r:id="rId15"/>
    <p:sldId id="301" r:id="rId16"/>
    <p:sldId id="302" r:id="rId17"/>
    <p:sldId id="303" r:id="rId18"/>
    <p:sldId id="304" r:id="rId19"/>
    <p:sldId id="305" r:id="rId20"/>
    <p:sldId id="30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1527"/>
    <a:srgbClr val="840E24"/>
    <a:srgbClr val="EFBF44"/>
    <a:srgbClr val="033584"/>
    <a:srgbClr val="2D278E"/>
    <a:srgbClr val="801529"/>
    <a:srgbClr val="000063"/>
    <a:srgbClr val="701324"/>
    <a:srgbClr val="802A47"/>
    <a:srgbClr val="1380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94687"/>
  </p:normalViewPr>
  <p:slideViewPr>
    <p:cSldViewPr snapToObjects="1">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6F8555-B283-FE4D-8CD1-7A04F09E84F4}" type="datetimeFigureOut">
              <a:rPr lang="en-US" smtClean="0"/>
              <a:t>9/28/2017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020F94-5A97-6E45-A8D2-334528CC9B1F}" type="slidenum">
              <a:rPr lang="en-US" smtClean="0"/>
              <a:t>‹#›</a:t>
            </a:fld>
            <a:endParaRPr lang="en-US"/>
          </a:p>
        </p:txBody>
      </p:sp>
    </p:spTree>
    <p:extLst>
      <p:ext uri="{BB962C8B-B14F-4D97-AF65-F5344CB8AC3E}">
        <p14:creationId xmlns:p14="http://schemas.microsoft.com/office/powerpoint/2010/main" val="16428979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E1DADB-CD24-454B-B626-B3E9388E454C}"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DF48ED-F393-0A44-835F-7E170354420D}" type="datetimeFigureOut">
              <a:rPr lang="en-US" smtClean="0"/>
              <a:pPr/>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149F28-8210-2E48-ABF2-B6E1B820136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DF48ED-F393-0A44-835F-7E170354420D}" type="datetimeFigureOut">
              <a:rPr lang="en-US" smtClean="0"/>
              <a:pPr/>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149F28-8210-2E48-ABF2-B6E1B820136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DF48ED-F393-0A44-835F-7E170354420D}" type="datetimeFigureOut">
              <a:rPr lang="en-US" smtClean="0"/>
              <a:pPr/>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149F28-8210-2E48-ABF2-B6E1B820136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DF48ED-F393-0A44-835F-7E170354420D}" type="datetimeFigureOut">
              <a:rPr lang="en-US" smtClean="0"/>
              <a:pPr/>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149F28-8210-2E48-ABF2-B6E1B820136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DF48ED-F393-0A44-835F-7E170354420D}" type="datetimeFigureOut">
              <a:rPr lang="en-US" smtClean="0"/>
              <a:pPr/>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149F28-8210-2E48-ABF2-B6E1B820136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DF48ED-F393-0A44-835F-7E170354420D}" type="datetimeFigureOut">
              <a:rPr lang="en-US" smtClean="0"/>
              <a:pPr/>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149F28-8210-2E48-ABF2-B6E1B820136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DF48ED-F393-0A44-835F-7E170354420D}" type="datetimeFigureOut">
              <a:rPr lang="en-US" smtClean="0"/>
              <a:pPr/>
              <a:t>9/28/2017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149F28-8210-2E48-ABF2-B6E1B820136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DF48ED-F393-0A44-835F-7E170354420D}" type="datetimeFigureOut">
              <a:rPr lang="en-US" smtClean="0"/>
              <a:pPr/>
              <a:t>9/28/2017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149F28-8210-2E48-ABF2-B6E1B820136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DF48ED-F393-0A44-835F-7E170354420D}" type="datetimeFigureOut">
              <a:rPr lang="en-US" smtClean="0"/>
              <a:pPr/>
              <a:t>9/28/2017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149F28-8210-2E48-ABF2-B6E1B820136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DF48ED-F393-0A44-835F-7E170354420D}" type="datetimeFigureOut">
              <a:rPr lang="en-US" smtClean="0"/>
              <a:pPr/>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149F28-8210-2E48-ABF2-B6E1B820136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DF48ED-F393-0A44-835F-7E170354420D}" type="datetimeFigureOut">
              <a:rPr lang="en-US" smtClean="0"/>
              <a:pPr/>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149F28-8210-2E48-ABF2-B6E1B820136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a:defRPr>
            </a:lvl1pPr>
          </a:lstStyle>
          <a:p>
            <a:fld id="{85DF48ED-F393-0A44-835F-7E170354420D}" type="datetimeFigureOut">
              <a:rPr lang="en-US" smtClean="0"/>
              <a:pPr/>
              <a:t>9/28/2017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a:defRPr>
            </a:lvl1pPr>
          </a:lstStyle>
          <a:p>
            <a:fld id="{BA149F28-8210-2E48-ABF2-B6E1B820136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Times New Roman"/>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teacherspayteachers.com/Store/Presto-Pla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prestoplans@gmail.com"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youtube.com/watch?v=K1sBQZfDh0I" TargetMode="Externa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300" y="0"/>
            <a:ext cx="6880559"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1424840"/>
            <a:ext cx="8142152" cy="4668456"/>
          </a:xfrm>
          <a:prstGeom prst="rect">
            <a:avLst/>
          </a:prstGeom>
          <a:noFill/>
        </p:spPr>
        <p:txBody>
          <a:bodyPr wrap="square" rtlCol="0">
            <a:spAutoFit/>
          </a:bodyPr>
          <a:lstStyle/>
          <a:p>
            <a:pPr marL="342900" indent="-342900">
              <a:lnSpc>
                <a:spcPct val="90000"/>
              </a:lnSpc>
              <a:buAutoNum type="arabicPeriod"/>
            </a:pPr>
            <a:r>
              <a:rPr lang="en-US" sz="2200" b="1" dirty="0">
                <a:latin typeface="Times New Roman"/>
              </a:rPr>
              <a:t>What do the first few paragraphs of the story suggest about Mary Maloney’s relationship with her husband?</a:t>
            </a:r>
          </a:p>
          <a:p>
            <a:pPr marL="342900" indent="-342900">
              <a:lnSpc>
                <a:spcPct val="90000"/>
              </a:lnSpc>
            </a:pPr>
            <a:endParaRPr lang="en-US" sz="2200" b="1" dirty="0">
              <a:latin typeface="Times New Roman"/>
            </a:endParaRPr>
          </a:p>
          <a:p>
            <a:pPr marL="342900" indent="-342900">
              <a:lnSpc>
                <a:spcPct val="90000"/>
              </a:lnSpc>
              <a:buAutoNum type="arabicPeriod"/>
            </a:pPr>
            <a:r>
              <a:rPr lang="en-US" sz="2200" b="1" dirty="0">
                <a:latin typeface="Times New Roman"/>
              </a:rPr>
              <a:t>Before the husband breaks the news, what three clues are there that this particular evening is going to be a break with routine?</a:t>
            </a:r>
          </a:p>
          <a:p>
            <a:pPr marL="342900" indent="-342900">
              <a:lnSpc>
                <a:spcPct val="90000"/>
              </a:lnSpc>
            </a:pPr>
            <a:endParaRPr lang="en-US" sz="2200" b="1" dirty="0">
              <a:latin typeface="Times New Roman"/>
            </a:endParaRPr>
          </a:p>
          <a:p>
            <a:pPr marL="342900" indent="-342900">
              <a:lnSpc>
                <a:spcPct val="90000"/>
              </a:lnSpc>
              <a:buAutoNum type="arabicPeriod"/>
            </a:pPr>
            <a:r>
              <a:rPr lang="en-US" sz="2200" b="1" dirty="0">
                <a:latin typeface="Times New Roman"/>
              </a:rPr>
              <a:t>Do you think the murder was “premeditated” or a “crime of passion”?  Give examples from the text to support your answer.</a:t>
            </a:r>
          </a:p>
          <a:p>
            <a:pPr marL="342900" indent="-342900">
              <a:lnSpc>
                <a:spcPct val="90000"/>
              </a:lnSpc>
            </a:pPr>
            <a:endParaRPr lang="en-US" sz="2200" b="1" dirty="0">
              <a:latin typeface="Times New Roman"/>
            </a:endParaRPr>
          </a:p>
          <a:p>
            <a:pPr marL="342900" indent="-342900">
              <a:lnSpc>
                <a:spcPct val="90000"/>
              </a:lnSpc>
              <a:buAutoNum type="arabicPeriod"/>
            </a:pPr>
            <a:r>
              <a:rPr lang="en-US" sz="2200" b="1" dirty="0">
                <a:latin typeface="Times New Roman"/>
              </a:rPr>
              <a:t>Is it reasonable that the policemen should be fooled by what she says (remember she is a policeman’s wife) or do you find the whole thing rather unlikely?</a:t>
            </a:r>
          </a:p>
          <a:p>
            <a:pPr marL="342900" indent="-342900">
              <a:lnSpc>
                <a:spcPct val="90000"/>
              </a:lnSpc>
            </a:pPr>
            <a:endParaRPr lang="en-US" sz="2200" b="1" dirty="0">
              <a:latin typeface="Times New Roman"/>
            </a:endParaRPr>
          </a:p>
          <a:p>
            <a:pPr marL="342900" indent="-342900">
              <a:lnSpc>
                <a:spcPct val="90000"/>
              </a:lnSpc>
              <a:buAutoNum type="arabicPeriod"/>
            </a:pPr>
            <a:r>
              <a:rPr lang="en-US" sz="2200" b="1" dirty="0">
                <a:latin typeface="Times New Roman"/>
              </a:rPr>
              <a:t>Do you think Mary Maloney is a “normal” person? Did she react in a normal way? Why or why not?</a:t>
            </a:r>
          </a:p>
        </p:txBody>
      </p:sp>
      <p:pic>
        <p:nvPicPr>
          <p:cNvPr id="2" name="Picture 1"/>
          <p:cNvPicPr>
            <a:picLocks noChangeAspect="1"/>
          </p:cNvPicPr>
          <p:nvPr/>
        </p:nvPicPr>
        <p:blipFill>
          <a:blip r:embed="rId2"/>
          <a:stretch>
            <a:fillRect/>
          </a:stretch>
        </p:blipFill>
        <p:spPr>
          <a:xfrm>
            <a:off x="1081608" y="476672"/>
            <a:ext cx="7162800" cy="826477"/>
          </a:xfrm>
          <a:prstGeom prst="rect">
            <a:avLst/>
          </a:prstGeom>
        </p:spPr>
      </p:pic>
      <p:grpSp>
        <p:nvGrpSpPr>
          <p:cNvPr id="12" name="Group 11"/>
          <p:cNvGrpSpPr/>
          <p:nvPr/>
        </p:nvGrpSpPr>
        <p:grpSpPr>
          <a:xfrm>
            <a:off x="152400" y="152400"/>
            <a:ext cx="8839200" cy="6588968"/>
            <a:chOff x="152400" y="152400"/>
            <a:chExt cx="8839200" cy="6588968"/>
          </a:xfrm>
        </p:grpSpPr>
        <p:sp>
          <p:nvSpPr>
            <p:cNvPr id="13" name="Rectangle 12"/>
            <p:cNvSpPr/>
            <p:nvPr/>
          </p:nvSpPr>
          <p:spPr>
            <a:xfrm>
              <a:off x="152400" y="152400"/>
              <a:ext cx="8839200" cy="6553200"/>
            </a:xfrm>
            <a:prstGeom prst="rect">
              <a:avLst/>
            </a:prstGeom>
            <a:noFill/>
            <a:ln w="444500">
              <a:solidFill>
                <a:srgbClr val="033584"/>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4" name="Rectangle 13"/>
            <p:cNvSpPr/>
            <p:nvPr/>
          </p:nvSpPr>
          <p:spPr>
            <a:xfrm>
              <a:off x="381000" y="381000"/>
              <a:ext cx="8382000" cy="6059744"/>
            </a:xfrm>
            <a:prstGeom prst="rect">
              <a:avLst/>
            </a:prstGeom>
            <a:noFill/>
            <a:ln w="101600">
              <a:solidFill>
                <a:srgbClr val="EFBF44"/>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5" name="TextBox 14"/>
            <p:cNvSpPr txBox="1"/>
            <p:nvPr/>
          </p:nvSpPr>
          <p:spPr>
            <a:xfrm>
              <a:off x="7696200" y="6479758"/>
              <a:ext cx="1066800" cy="261610"/>
            </a:xfrm>
            <a:prstGeom prst="rect">
              <a:avLst/>
            </a:prstGeom>
            <a:noFill/>
          </p:spPr>
          <p:txBody>
            <a:bodyPr wrap="square" rtlCol="0">
              <a:spAutoFit/>
            </a:bodyPr>
            <a:lstStyle/>
            <a:p>
              <a:r>
                <a:rPr lang="en-US" sz="1100" dirty="0">
                  <a:solidFill>
                    <a:schemeClr val="bg1"/>
                  </a:solidFill>
                  <a:latin typeface="Times"/>
                  <a:cs typeface="Times"/>
                </a:rPr>
                <a:t>© Presto Plans </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5576" y="1340768"/>
            <a:ext cx="7618040" cy="5086007"/>
          </a:xfrm>
          <a:prstGeom prst="rect">
            <a:avLst/>
          </a:prstGeom>
          <a:noFill/>
        </p:spPr>
        <p:txBody>
          <a:bodyPr wrap="square" rtlCol="0">
            <a:spAutoFit/>
          </a:bodyPr>
          <a:lstStyle/>
          <a:p>
            <a:pPr>
              <a:lnSpc>
                <a:spcPct val="90000"/>
              </a:lnSpc>
            </a:pPr>
            <a:r>
              <a:rPr lang="en-US" sz="3000" b="1" dirty="0">
                <a:latin typeface="Times New Roman"/>
              </a:rPr>
              <a:t>1. The first few paragraphs reveal a marriage that follows a predictable routine.  Mary waits blissfully for her husband who arrives home at the same time everyday.   She is described as tranquil, placid, and smiling.  Her happiness is evident as </a:t>
            </a:r>
          </a:p>
          <a:p>
            <a:pPr>
              <a:lnSpc>
                <a:spcPct val="90000"/>
              </a:lnSpc>
            </a:pPr>
            <a:r>
              <a:rPr lang="en-US" sz="3000" b="1" dirty="0">
                <a:latin typeface="Times New Roman"/>
              </a:rPr>
              <a:t>she gets up immediately to </a:t>
            </a:r>
          </a:p>
          <a:p>
            <a:pPr>
              <a:lnSpc>
                <a:spcPct val="90000"/>
              </a:lnSpc>
            </a:pPr>
            <a:r>
              <a:rPr lang="en-US" sz="3000" b="1" dirty="0">
                <a:latin typeface="Times New Roman"/>
              </a:rPr>
              <a:t>greet him when her </a:t>
            </a:r>
          </a:p>
          <a:p>
            <a:pPr>
              <a:lnSpc>
                <a:spcPct val="90000"/>
              </a:lnSpc>
            </a:pPr>
            <a:r>
              <a:rPr lang="en-US" sz="3000" b="1" dirty="0">
                <a:latin typeface="Times New Roman"/>
              </a:rPr>
              <a:t>husband arrives. As far as </a:t>
            </a:r>
          </a:p>
          <a:p>
            <a:pPr>
              <a:lnSpc>
                <a:spcPct val="90000"/>
              </a:lnSpc>
            </a:pPr>
            <a:r>
              <a:rPr lang="en-US" sz="3000" b="1" dirty="0">
                <a:latin typeface="Times New Roman"/>
              </a:rPr>
              <a:t>the reader knows at this</a:t>
            </a:r>
          </a:p>
          <a:p>
            <a:pPr>
              <a:lnSpc>
                <a:spcPct val="90000"/>
              </a:lnSpc>
            </a:pPr>
            <a:r>
              <a:rPr lang="en-US" sz="3000" b="1" dirty="0">
                <a:latin typeface="Times New Roman"/>
              </a:rPr>
              <a:t>point, they are living in </a:t>
            </a:r>
          </a:p>
          <a:p>
            <a:pPr>
              <a:lnSpc>
                <a:spcPct val="90000"/>
              </a:lnSpc>
            </a:pPr>
            <a:r>
              <a:rPr lang="en-US" sz="3000" b="1" dirty="0">
                <a:latin typeface="Times New Roman"/>
              </a:rPr>
              <a:t>marital bliss. </a:t>
            </a:r>
          </a:p>
        </p:txBody>
      </p:sp>
      <p:pic>
        <p:nvPicPr>
          <p:cNvPr id="3" name="Picture 2"/>
          <p:cNvPicPr>
            <a:picLocks noChangeAspect="1"/>
          </p:cNvPicPr>
          <p:nvPr/>
        </p:nvPicPr>
        <p:blipFill>
          <a:blip r:embed="rId2"/>
          <a:stretch>
            <a:fillRect/>
          </a:stretch>
        </p:blipFill>
        <p:spPr>
          <a:xfrm>
            <a:off x="755576" y="494059"/>
            <a:ext cx="7618040" cy="942597"/>
          </a:xfrm>
          <a:prstGeom prst="rect">
            <a:avLst/>
          </a:prstGeom>
        </p:spPr>
      </p:pic>
      <p:grpSp>
        <p:nvGrpSpPr>
          <p:cNvPr id="13" name="Group 12"/>
          <p:cNvGrpSpPr/>
          <p:nvPr/>
        </p:nvGrpSpPr>
        <p:grpSpPr>
          <a:xfrm>
            <a:off x="152400" y="152400"/>
            <a:ext cx="8839200" cy="6588968"/>
            <a:chOff x="152400" y="152400"/>
            <a:chExt cx="8839200" cy="6588968"/>
          </a:xfrm>
        </p:grpSpPr>
        <p:sp>
          <p:nvSpPr>
            <p:cNvPr id="14" name="Rectangle 13"/>
            <p:cNvSpPr/>
            <p:nvPr/>
          </p:nvSpPr>
          <p:spPr>
            <a:xfrm>
              <a:off x="152400" y="152400"/>
              <a:ext cx="8839200" cy="6553200"/>
            </a:xfrm>
            <a:prstGeom prst="rect">
              <a:avLst/>
            </a:prstGeom>
            <a:noFill/>
            <a:ln w="444500">
              <a:solidFill>
                <a:srgbClr val="033584"/>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5" name="Rectangle 14"/>
            <p:cNvSpPr/>
            <p:nvPr/>
          </p:nvSpPr>
          <p:spPr>
            <a:xfrm>
              <a:off x="381000" y="381000"/>
              <a:ext cx="8382000" cy="6059744"/>
            </a:xfrm>
            <a:prstGeom prst="rect">
              <a:avLst/>
            </a:prstGeom>
            <a:noFill/>
            <a:ln w="101600">
              <a:solidFill>
                <a:srgbClr val="EFBF44"/>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6" name="TextBox 15"/>
            <p:cNvSpPr txBox="1"/>
            <p:nvPr/>
          </p:nvSpPr>
          <p:spPr>
            <a:xfrm>
              <a:off x="7696200" y="6479758"/>
              <a:ext cx="1066800" cy="261610"/>
            </a:xfrm>
            <a:prstGeom prst="rect">
              <a:avLst/>
            </a:prstGeom>
            <a:noFill/>
          </p:spPr>
          <p:txBody>
            <a:bodyPr wrap="square" rtlCol="0">
              <a:spAutoFit/>
            </a:bodyPr>
            <a:lstStyle/>
            <a:p>
              <a:r>
                <a:rPr lang="en-US" sz="1100" dirty="0">
                  <a:solidFill>
                    <a:schemeClr val="bg1"/>
                  </a:solidFill>
                  <a:latin typeface="Times"/>
                  <a:cs typeface="Times"/>
                </a:rPr>
                <a:t>© Presto Plans </a:t>
              </a:r>
            </a:p>
          </p:txBody>
        </p:sp>
      </p:grpSp>
      <p:pic>
        <p:nvPicPr>
          <p:cNvPr id="4" name="Picture 3"/>
          <p:cNvPicPr>
            <a:picLocks noChangeAspect="1"/>
          </p:cNvPicPr>
          <p:nvPr/>
        </p:nvPicPr>
        <p:blipFill>
          <a:blip r:embed="rId3"/>
          <a:stretch>
            <a:fillRect/>
          </a:stretch>
        </p:blipFill>
        <p:spPr>
          <a:xfrm>
            <a:off x="5292080" y="3573016"/>
            <a:ext cx="3483496" cy="328498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1560" y="1781351"/>
            <a:ext cx="4419600" cy="4599977"/>
          </a:xfrm>
          <a:prstGeom prst="rect">
            <a:avLst/>
          </a:prstGeom>
          <a:noFill/>
        </p:spPr>
        <p:txBody>
          <a:bodyPr wrap="square" rtlCol="0">
            <a:spAutoFit/>
          </a:bodyPr>
          <a:lstStyle/>
          <a:p>
            <a:pPr marL="342900" indent="-342900">
              <a:lnSpc>
                <a:spcPct val="90000"/>
              </a:lnSpc>
            </a:pPr>
            <a:r>
              <a:rPr lang="en-US" sz="2500" b="1" dirty="0">
                <a:latin typeface="Times New Roman"/>
              </a:rPr>
              <a:t>-  Mr. Maloney is drinking much more than usual. </a:t>
            </a:r>
          </a:p>
          <a:p>
            <a:pPr marL="342900" indent="-342900">
              <a:lnSpc>
                <a:spcPct val="90000"/>
              </a:lnSpc>
              <a:buAutoNum type="arabicPeriod"/>
            </a:pPr>
            <a:endParaRPr lang="en-US" sz="2500" b="1" dirty="0">
              <a:latin typeface="Times New Roman"/>
            </a:endParaRPr>
          </a:p>
          <a:p>
            <a:pPr marL="342900" indent="-342900">
              <a:lnSpc>
                <a:spcPct val="90000"/>
              </a:lnSpc>
            </a:pPr>
            <a:r>
              <a:rPr lang="en-US" sz="2500" b="1" dirty="0">
                <a:latin typeface="Times New Roman"/>
              </a:rPr>
              <a:t>-  He is speaking very rudely to her ("Sit down", "No”). </a:t>
            </a:r>
          </a:p>
          <a:p>
            <a:pPr marL="342900" indent="-342900">
              <a:lnSpc>
                <a:spcPct val="90000"/>
              </a:lnSpc>
              <a:buAutoNum type="arabicPeriod"/>
            </a:pPr>
            <a:endParaRPr lang="en-US" sz="2500" b="1" dirty="0">
              <a:latin typeface="Times New Roman"/>
            </a:endParaRPr>
          </a:p>
          <a:p>
            <a:pPr marL="342900" indent="-342900">
              <a:lnSpc>
                <a:spcPct val="90000"/>
              </a:lnSpc>
            </a:pPr>
            <a:r>
              <a:rPr lang="en-US" sz="2500" b="1" dirty="0">
                <a:latin typeface="Times New Roman"/>
              </a:rPr>
              <a:t>-  She continues to ask him questions, but he ignores her.  This is not ordinary behavior.  It states that "Her eyes waited on him for an answer, a smile, a little nod, but he made no sign."</a:t>
            </a:r>
          </a:p>
        </p:txBody>
      </p:sp>
      <p:pic>
        <p:nvPicPr>
          <p:cNvPr id="2" name="Picture 1"/>
          <p:cNvPicPr>
            <a:picLocks noChangeAspect="1"/>
          </p:cNvPicPr>
          <p:nvPr/>
        </p:nvPicPr>
        <p:blipFill>
          <a:blip r:embed="rId2"/>
          <a:stretch>
            <a:fillRect/>
          </a:stretch>
        </p:blipFill>
        <p:spPr>
          <a:xfrm>
            <a:off x="5031160" y="1017627"/>
            <a:ext cx="3573288" cy="5219685"/>
          </a:xfrm>
          <a:prstGeom prst="rect">
            <a:avLst/>
          </a:prstGeom>
        </p:spPr>
      </p:pic>
      <p:pic>
        <p:nvPicPr>
          <p:cNvPr id="3" name="Picture 2"/>
          <p:cNvPicPr>
            <a:picLocks noChangeAspect="1"/>
          </p:cNvPicPr>
          <p:nvPr/>
        </p:nvPicPr>
        <p:blipFill>
          <a:blip r:embed="rId3"/>
          <a:stretch>
            <a:fillRect/>
          </a:stretch>
        </p:blipFill>
        <p:spPr>
          <a:xfrm>
            <a:off x="685800" y="520661"/>
            <a:ext cx="7792010" cy="964123"/>
          </a:xfrm>
          <a:prstGeom prst="rect">
            <a:avLst/>
          </a:prstGeom>
        </p:spPr>
      </p:pic>
      <p:grpSp>
        <p:nvGrpSpPr>
          <p:cNvPr id="15" name="Group 14"/>
          <p:cNvGrpSpPr/>
          <p:nvPr/>
        </p:nvGrpSpPr>
        <p:grpSpPr>
          <a:xfrm>
            <a:off x="152400" y="152400"/>
            <a:ext cx="8839200" cy="6588968"/>
            <a:chOff x="152400" y="152400"/>
            <a:chExt cx="8839200" cy="6588968"/>
          </a:xfrm>
        </p:grpSpPr>
        <p:sp>
          <p:nvSpPr>
            <p:cNvPr id="16" name="Rectangle 15"/>
            <p:cNvSpPr/>
            <p:nvPr/>
          </p:nvSpPr>
          <p:spPr>
            <a:xfrm>
              <a:off x="152400" y="152400"/>
              <a:ext cx="8839200" cy="6553200"/>
            </a:xfrm>
            <a:prstGeom prst="rect">
              <a:avLst/>
            </a:prstGeom>
            <a:noFill/>
            <a:ln w="444500">
              <a:solidFill>
                <a:srgbClr val="033584"/>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7" name="Rectangle 16"/>
            <p:cNvSpPr/>
            <p:nvPr/>
          </p:nvSpPr>
          <p:spPr>
            <a:xfrm>
              <a:off x="381000" y="381000"/>
              <a:ext cx="8382000" cy="6059744"/>
            </a:xfrm>
            <a:prstGeom prst="rect">
              <a:avLst/>
            </a:prstGeom>
            <a:noFill/>
            <a:ln w="101600">
              <a:solidFill>
                <a:srgbClr val="EFBF44"/>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8" name="TextBox 17"/>
            <p:cNvSpPr txBox="1"/>
            <p:nvPr/>
          </p:nvSpPr>
          <p:spPr>
            <a:xfrm>
              <a:off x="7696200" y="6479758"/>
              <a:ext cx="1066800" cy="261610"/>
            </a:xfrm>
            <a:prstGeom prst="rect">
              <a:avLst/>
            </a:prstGeom>
            <a:noFill/>
          </p:spPr>
          <p:txBody>
            <a:bodyPr wrap="square" rtlCol="0">
              <a:spAutoFit/>
            </a:bodyPr>
            <a:lstStyle/>
            <a:p>
              <a:r>
                <a:rPr lang="en-US" sz="1100" dirty="0">
                  <a:solidFill>
                    <a:schemeClr val="bg1"/>
                  </a:solidFill>
                  <a:latin typeface="Times"/>
                  <a:cs typeface="Times"/>
                </a:rPr>
                <a:t>© Presto Plans </a:t>
              </a:r>
            </a:p>
          </p:txBody>
        </p:sp>
      </p:grpSp>
      <p:sp>
        <p:nvSpPr>
          <p:cNvPr id="5" name="TextBox 4"/>
          <p:cNvSpPr txBox="1"/>
          <p:nvPr/>
        </p:nvSpPr>
        <p:spPr>
          <a:xfrm>
            <a:off x="685800" y="1268760"/>
            <a:ext cx="7924800" cy="477054"/>
          </a:xfrm>
          <a:prstGeom prst="rect">
            <a:avLst/>
          </a:prstGeom>
          <a:noFill/>
        </p:spPr>
        <p:txBody>
          <a:bodyPr wrap="square" rtlCol="0">
            <a:spAutoFit/>
          </a:bodyPr>
          <a:lstStyle/>
          <a:p>
            <a:r>
              <a:rPr lang="en-US" sz="2500" b="1" dirty="0">
                <a:latin typeface="Times New Roman"/>
              </a:rPr>
              <a:t>2. Three clues that this evening is a break in routine: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6704" y="1640989"/>
            <a:ext cx="3741280" cy="4524315"/>
          </a:xfrm>
          <a:prstGeom prst="rect">
            <a:avLst/>
          </a:prstGeom>
          <a:noFill/>
        </p:spPr>
        <p:txBody>
          <a:bodyPr wrap="square" rtlCol="0">
            <a:spAutoFit/>
          </a:bodyPr>
          <a:lstStyle/>
          <a:p>
            <a:pPr algn="ctr"/>
            <a:r>
              <a:rPr lang="en-US" sz="3200" b="1" dirty="0">
                <a:latin typeface="Times New Roman"/>
              </a:rPr>
              <a:t>Questions 3, 4, and 5 are opinion questions, so the answers will vary.  Students should support their ideas with evidence from the text and provide a clear argument.</a:t>
            </a:r>
          </a:p>
        </p:txBody>
      </p:sp>
      <p:grpSp>
        <p:nvGrpSpPr>
          <p:cNvPr id="14" name="Group 13"/>
          <p:cNvGrpSpPr/>
          <p:nvPr/>
        </p:nvGrpSpPr>
        <p:grpSpPr>
          <a:xfrm>
            <a:off x="152400" y="152400"/>
            <a:ext cx="8839200" cy="6588968"/>
            <a:chOff x="152400" y="152400"/>
            <a:chExt cx="8839200" cy="6588968"/>
          </a:xfrm>
        </p:grpSpPr>
        <p:sp>
          <p:nvSpPr>
            <p:cNvPr id="15" name="Rectangle 14"/>
            <p:cNvSpPr/>
            <p:nvPr/>
          </p:nvSpPr>
          <p:spPr>
            <a:xfrm>
              <a:off x="152400" y="152400"/>
              <a:ext cx="8839200" cy="6553200"/>
            </a:xfrm>
            <a:prstGeom prst="rect">
              <a:avLst/>
            </a:prstGeom>
            <a:noFill/>
            <a:ln w="444500">
              <a:solidFill>
                <a:srgbClr val="033584"/>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6" name="Rectangle 15"/>
            <p:cNvSpPr/>
            <p:nvPr/>
          </p:nvSpPr>
          <p:spPr>
            <a:xfrm>
              <a:off x="381000" y="381000"/>
              <a:ext cx="8382000" cy="6059744"/>
            </a:xfrm>
            <a:prstGeom prst="rect">
              <a:avLst/>
            </a:prstGeom>
            <a:noFill/>
            <a:ln w="101600">
              <a:solidFill>
                <a:srgbClr val="EFBF44"/>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7" name="TextBox 16"/>
            <p:cNvSpPr txBox="1"/>
            <p:nvPr/>
          </p:nvSpPr>
          <p:spPr>
            <a:xfrm>
              <a:off x="7696200" y="6479758"/>
              <a:ext cx="1066800" cy="261610"/>
            </a:xfrm>
            <a:prstGeom prst="rect">
              <a:avLst/>
            </a:prstGeom>
            <a:noFill/>
          </p:spPr>
          <p:txBody>
            <a:bodyPr wrap="square" rtlCol="0">
              <a:spAutoFit/>
            </a:bodyPr>
            <a:lstStyle/>
            <a:p>
              <a:r>
                <a:rPr lang="en-US" sz="1100" dirty="0">
                  <a:solidFill>
                    <a:schemeClr val="bg1"/>
                  </a:solidFill>
                  <a:latin typeface="Times"/>
                  <a:cs typeface="Times"/>
                </a:rPr>
                <a:t>© Presto Plans </a:t>
              </a:r>
            </a:p>
          </p:txBody>
        </p:sp>
      </p:grpSp>
      <p:pic>
        <p:nvPicPr>
          <p:cNvPr id="18" name="Picture 17"/>
          <p:cNvPicPr>
            <a:picLocks noChangeAspect="1"/>
          </p:cNvPicPr>
          <p:nvPr/>
        </p:nvPicPr>
        <p:blipFill>
          <a:blip r:embed="rId2"/>
          <a:stretch>
            <a:fillRect/>
          </a:stretch>
        </p:blipFill>
        <p:spPr>
          <a:xfrm>
            <a:off x="685800" y="520661"/>
            <a:ext cx="7792010" cy="964123"/>
          </a:xfrm>
          <a:prstGeom prst="rect">
            <a:avLst/>
          </a:prstGeom>
        </p:spPr>
      </p:pic>
      <p:pic>
        <p:nvPicPr>
          <p:cNvPr id="3" name="Picture 2"/>
          <p:cNvPicPr>
            <a:picLocks noChangeAspect="1"/>
          </p:cNvPicPr>
          <p:nvPr/>
        </p:nvPicPr>
        <p:blipFill>
          <a:blip r:embed="rId3"/>
          <a:stretch>
            <a:fillRect/>
          </a:stretch>
        </p:blipFill>
        <p:spPr>
          <a:xfrm>
            <a:off x="4131788" y="1340768"/>
            <a:ext cx="4631212" cy="509997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1556792"/>
            <a:ext cx="8136837" cy="931024"/>
          </a:xfrm>
          <a:prstGeom prst="rect">
            <a:avLst/>
          </a:prstGeom>
          <a:noFill/>
        </p:spPr>
        <p:txBody>
          <a:bodyPr wrap="square" rtlCol="0">
            <a:spAutoFit/>
          </a:bodyPr>
          <a:lstStyle/>
          <a:p>
            <a:pPr marL="342900" indent="-342900" algn="ctr">
              <a:lnSpc>
                <a:spcPct val="90000"/>
              </a:lnSpc>
            </a:pPr>
            <a:r>
              <a:rPr lang="en-US" sz="3000" b="1" dirty="0">
                <a:latin typeface="Times New Roman"/>
              </a:rPr>
              <a:t>This short story is a dark comedy which means it has elements of both comedy and tragedy. </a:t>
            </a:r>
          </a:p>
        </p:txBody>
      </p:sp>
      <p:pic>
        <p:nvPicPr>
          <p:cNvPr id="2" name="Picture 1"/>
          <p:cNvPicPr>
            <a:picLocks noChangeAspect="1"/>
          </p:cNvPicPr>
          <p:nvPr/>
        </p:nvPicPr>
        <p:blipFill>
          <a:blip r:embed="rId2"/>
          <a:stretch>
            <a:fillRect/>
          </a:stretch>
        </p:blipFill>
        <p:spPr>
          <a:xfrm>
            <a:off x="1835696" y="481360"/>
            <a:ext cx="5292252" cy="1003424"/>
          </a:xfrm>
          <a:prstGeom prst="rect">
            <a:avLst/>
          </a:prstGeom>
        </p:spPr>
      </p:pic>
      <p:grpSp>
        <p:nvGrpSpPr>
          <p:cNvPr id="15" name="Group 14"/>
          <p:cNvGrpSpPr/>
          <p:nvPr/>
        </p:nvGrpSpPr>
        <p:grpSpPr>
          <a:xfrm>
            <a:off x="152400" y="152400"/>
            <a:ext cx="8839200" cy="6588968"/>
            <a:chOff x="152400" y="152400"/>
            <a:chExt cx="8839200" cy="6588968"/>
          </a:xfrm>
        </p:grpSpPr>
        <p:sp>
          <p:nvSpPr>
            <p:cNvPr id="17" name="Rectangle 16"/>
            <p:cNvSpPr/>
            <p:nvPr/>
          </p:nvSpPr>
          <p:spPr>
            <a:xfrm>
              <a:off x="152400" y="152400"/>
              <a:ext cx="8839200" cy="6553200"/>
            </a:xfrm>
            <a:prstGeom prst="rect">
              <a:avLst/>
            </a:prstGeom>
            <a:noFill/>
            <a:ln w="444500">
              <a:solidFill>
                <a:srgbClr val="033584"/>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8" name="Rectangle 17"/>
            <p:cNvSpPr/>
            <p:nvPr/>
          </p:nvSpPr>
          <p:spPr>
            <a:xfrm>
              <a:off x="381000" y="381000"/>
              <a:ext cx="8382000" cy="6059744"/>
            </a:xfrm>
            <a:prstGeom prst="rect">
              <a:avLst/>
            </a:prstGeom>
            <a:noFill/>
            <a:ln w="101600">
              <a:solidFill>
                <a:srgbClr val="EFBF44"/>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9" name="TextBox 18"/>
            <p:cNvSpPr txBox="1"/>
            <p:nvPr/>
          </p:nvSpPr>
          <p:spPr>
            <a:xfrm>
              <a:off x="7696200" y="6479758"/>
              <a:ext cx="1066800" cy="261610"/>
            </a:xfrm>
            <a:prstGeom prst="rect">
              <a:avLst/>
            </a:prstGeom>
            <a:noFill/>
          </p:spPr>
          <p:txBody>
            <a:bodyPr wrap="square" rtlCol="0">
              <a:spAutoFit/>
            </a:bodyPr>
            <a:lstStyle/>
            <a:p>
              <a:r>
                <a:rPr lang="en-US" sz="1100" dirty="0">
                  <a:solidFill>
                    <a:schemeClr val="bg1"/>
                  </a:solidFill>
                  <a:latin typeface="Times"/>
                  <a:cs typeface="Times"/>
                </a:rPr>
                <a:t>© Presto Plans </a:t>
              </a:r>
            </a:p>
          </p:txBody>
        </p:sp>
      </p:grpSp>
      <p:pic>
        <p:nvPicPr>
          <p:cNvPr id="3" name="Picture 2"/>
          <p:cNvPicPr>
            <a:picLocks noChangeAspect="1"/>
          </p:cNvPicPr>
          <p:nvPr/>
        </p:nvPicPr>
        <p:blipFill>
          <a:blip r:embed="rId3"/>
          <a:stretch>
            <a:fillRect/>
          </a:stretch>
        </p:blipFill>
        <p:spPr>
          <a:xfrm>
            <a:off x="2123727" y="2489460"/>
            <a:ext cx="5400601" cy="374785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png"/>
          <p:cNvPicPr>
            <a:picLocks noChangeAspect="1"/>
          </p:cNvPicPr>
          <p:nvPr/>
        </p:nvPicPr>
        <p:blipFill>
          <a:blip r:embed="rId2"/>
          <a:stretch>
            <a:fillRect/>
          </a:stretch>
        </p:blipFill>
        <p:spPr>
          <a:xfrm>
            <a:off x="5681662" y="3212976"/>
            <a:ext cx="2928938" cy="3492624"/>
          </a:xfrm>
          <a:prstGeom prst="rect">
            <a:avLst/>
          </a:prstGeom>
        </p:spPr>
      </p:pic>
      <p:pic>
        <p:nvPicPr>
          <p:cNvPr id="2" name="Picture 1"/>
          <p:cNvPicPr>
            <a:picLocks noChangeAspect="1"/>
          </p:cNvPicPr>
          <p:nvPr/>
        </p:nvPicPr>
        <p:blipFill>
          <a:blip r:embed="rId3"/>
          <a:stretch>
            <a:fillRect/>
          </a:stretch>
        </p:blipFill>
        <p:spPr>
          <a:xfrm>
            <a:off x="1187624" y="542085"/>
            <a:ext cx="6508576" cy="1028557"/>
          </a:xfrm>
          <a:prstGeom prst="rect">
            <a:avLst/>
          </a:prstGeom>
        </p:spPr>
      </p:pic>
      <p:grpSp>
        <p:nvGrpSpPr>
          <p:cNvPr id="15" name="Group 14"/>
          <p:cNvGrpSpPr/>
          <p:nvPr/>
        </p:nvGrpSpPr>
        <p:grpSpPr>
          <a:xfrm>
            <a:off x="152400" y="152400"/>
            <a:ext cx="8839200" cy="6588968"/>
            <a:chOff x="152400" y="152400"/>
            <a:chExt cx="8839200" cy="6588968"/>
          </a:xfrm>
        </p:grpSpPr>
        <p:sp>
          <p:nvSpPr>
            <p:cNvPr id="16" name="Rectangle 15"/>
            <p:cNvSpPr/>
            <p:nvPr/>
          </p:nvSpPr>
          <p:spPr>
            <a:xfrm>
              <a:off x="152400" y="152400"/>
              <a:ext cx="8839200" cy="6553200"/>
            </a:xfrm>
            <a:prstGeom prst="rect">
              <a:avLst/>
            </a:prstGeom>
            <a:noFill/>
            <a:ln w="444500">
              <a:solidFill>
                <a:srgbClr val="033584"/>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7" name="Rectangle 16"/>
            <p:cNvSpPr/>
            <p:nvPr/>
          </p:nvSpPr>
          <p:spPr>
            <a:xfrm>
              <a:off x="381000" y="381000"/>
              <a:ext cx="8382000" cy="6059744"/>
            </a:xfrm>
            <a:prstGeom prst="rect">
              <a:avLst/>
            </a:prstGeom>
            <a:noFill/>
            <a:ln w="101600">
              <a:solidFill>
                <a:srgbClr val="EFBF44"/>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8" name="TextBox 17"/>
            <p:cNvSpPr txBox="1"/>
            <p:nvPr/>
          </p:nvSpPr>
          <p:spPr>
            <a:xfrm>
              <a:off x="7696200" y="6479758"/>
              <a:ext cx="1066800" cy="261610"/>
            </a:xfrm>
            <a:prstGeom prst="rect">
              <a:avLst/>
            </a:prstGeom>
            <a:noFill/>
          </p:spPr>
          <p:txBody>
            <a:bodyPr wrap="square" rtlCol="0">
              <a:spAutoFit/>
            </a:bodyPr>
            <a:lstStyle/>
            <a:p>
              <a:r>
                <a:rPr lang="en-US" sz="1100" dirty="0">
                  <a:solidFill>
                    <a:schemeClr val="bg1"/>
                  </a:solidFill>
                  <a:latin typeface="Times"/>
                  <a:cs typeface="Times"/>
                </a:rPr>
                <a:t>© Presto Plans </a:t>
              </a:r>
            </a:p>
          </p:txBody>
        </p:sp>
      </p:grpSp>
      <p:sp>
        <p:nvSpPr>
          <p:cNvPr id="7" name="TextBox 6"/>
          <p:cNvSpPr txBox="1"/>
          <p:nvPr/>
        </p:nvSpPr>
        <p:spPr>
          <a:xfrm>
            <a:off x="685800" y="1363094"/>
            <a:ext cx="7848600" cy="4946226"/>
          </a:xfrm>
          <a:prstGeom prst="rect">
            <a:avLst/>
          </a:prstGeom>
          <a:noFill/>
        </p:spPr>
        <p:txBody>
          <a:bodyPr wrap="square" rtlCol="0">
            <a:spAutoFit/>
          </a:bodyPr>
          <a:lstStyle/>
          <a:p>
            <a:pPr marL="342900" indent="-342900">
              <a:lnSpc>
                <a:spcPct val="90000"/>
              </a:lnSpc>
            </a:pPr>
            <a:r>
              <a:rPr lang="en-US" sz="2500" b="1" dirty="0">
                <a:latin typeface="Times New Roman"/>
              </a:rPr>
              <a:t>She is the typical obedient, kind, loving housewife who </a:t>
            </a:r>
          </a:p>
          <a:p>
            <a:pPr marL="342900" indent="-342900">
              <a:lnSpc>
                <a:spcPct val="90000"/>
              </a:lnSpc>
            </a:pPr>
            <a:r>
              <a:rPr lang="en-US" sz="2500" b="1" dirty="0">
                <a:latin typeface="Times New Roman"/>
              </a:rPr>
              <a:t>does everything for her husband.  She is six months </a:t>
            </a:r>
          </a:p>
          <a:p>
            <a:pPr marL="342900" indent="-342900">
              <a:lnSpc>
                <a:spcPct val="90000"/>
              </a:lnSpc>
            </a:pPr>
            <a:r>
              <a:rPr lang="en-US" sz="2500" b="1" dirty="0">
                <a:latin typeface="Times New Roman"/>
              </a:rPr>
              <a:t>pregnant.  When she is shocked by the news that her </a:t>
            </a:r>
          </a:p>
          <a:p>
            <a:pPr marL="342900" indent="-342900">
              <a:lnSpc>
                <a:spcPct val="90000"/>
              </a:lnSpc>
            </a:pPr>
            <a:r>
              <a:rPr lang="en-US" sz="2500" b="1" dirty="0">
                <a:latin typeface="Times New Roman"/>
              </a:rPr>
              <a:t>husband is leaving her, she kills him with a leg of lamb. </a:t>
            </a:r>
          </a:p>
          <a:p>
            <a:pPr marL="342900" indent="-342900">
              <a:lnSpc>
                <a:spcPct val="90000"/>
              </a:lnSpc>
            </a:pPr>
            <a:r>
              <a:rPr lang="en-US" sz="2500" b="1" dirty="0">
                <a:latin typeface="Times New Roman"/>
              </a:rPr>
              <a:t>During this time, she is acting automatically (without </a:t>
            </a:r>
          </a:p>
          <a:p>
            <a:pPr marL="342900" indent="-342900">
              <a:lnSpc>
                <a:spcPct val="90000"/>
              </a:lnSpc>
            </a:pPr>
            <a:r>
              <a:rPr lang="en-US" sz="2500" b="1" dirty="0">
                <a:latin typeface="Times New Roman"/>
              </a:rPr>
              <a:t>thinking).  Soon after, we learn that she </a:t>
            </a:r>
          </a:p>
          <a:p>
            <a:pPr marL="342900" indent="-342900">
              <a:lnSpc>
                <a:spcPct val="90000"/>
              </a:lnSpc>
            </a:pPr>
            <a:r>
              <a:rPr lang="en-US" sz="2500" b="1" dirty="0">
                <a:latin typeface="Times New Roman"/>
              </a:rPr>
              <a:t>is a very intelligent and clever woman </a:t>
            </a:r>
          </a:p>
          <a:p>
            <a:pPr marL="342900" indent="-342900">
              <a:lnSpc>
                <a:spcPct val="90000"/>
              </a:lnSpc>
            </a:pPr>
            <a:r>
              <a:rPr lang="en-US" sz="2500" b="1" dirty="0">
                <a:latin typeface="Times New Roman"/>
              </a:rPr>
              <a:t>since she covers up her crime and </a:t>
            </a:r>
          </a:p>
          <a:p>
            <a:pPr marL="342900" indent="-342900">
              <a:lnSpc>
                <a:spcPct val="90000"/>
              </a:lnSpc>
            </a:pPr>
            <a:r>
              <a:rPr lang="en-US" sz="2500" b="1" dirty="0">
                <a:latin typeface="Times New Roman"/>
              </a:rPr>
              <a:t>outwits many investigators.  Some </a:t>
            </a:r>
          </a:p>
          <a:p>
            <a:pPr marL="342900" indent="-342900">
              <a:lnSpc>
                <a:spcPct val="90000"/>
              </a:lnSpc>
            </a:pPr>
            <a:r>
              <a:rPr lang="en-US" sz="2500" b="1" dirty="0">
                <a:latin typeface="Times New Roman"/>
              </a:rPr>
              <a:t>people argue that at the end of </a:t>
            </a:r>
          </a:p>
          <a:p>
            <a:pPr marL="342900" indent="-342900">
              <a:lnSpc>
                <a:spcPct val="90000"/>
              </a:lnSpc>
            </a:pPr>
            <a:r>
              <a:rPr lang="en-US" sz="2500" b="1" dirty="0">
                <a:latin typeface="Times New Roman"/>
              </a:rPr>
              <a:t>the story Mrs. Maloney represents </a:t>
            </a:r>
          </a:p>
          <a:p>
            <a:pPr marL="342900" indent="-342900">
              <a:lnSpc>
                <a:spcPct val="90000"/>
              </a:lnSpc>
            </a:pPr>
            <a:r>
              <a:rPr lang="en-US" sz="2500" b="1" dirty="0">
                <a:latin typeface="Times New Roman"/>
              </a:rPr>
              <a:t>the radical feminist – opposite to </a:t>
            </a:r>
          </a:p>
          <a:p>
            <a:pPr marL="342900" indent="-342900">
              <a:lnSpc>
                <a:spcPct val="90000"/>
              </a:lnSpc>
            </a:pPr>
            <a:r>
              <a:rPr lang="en-US" sz="2500" b="1" dirty="0">
                <a:latin typeface="Times New Roman"/>
              </a:rPr>
              <a:t>the usual woman in literature </a:t>
            </a:r>
          </a:p>
          <a:p>
            <a:pPr marL="342900" indent="-342900">
              <a:lnSpc>
                <a:spcPct val="90000"/>
              </a:lnSpc>
            </a:pPr>
            <a:r>
              <a:rPr lang="en-US" sz="2500" b="1" dirty="0">
                <a:latin typeface="Times New Roman"/>
              </a:rPr>
              <a:t>who is very weak and passive.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55776" y="439103"/>
            <a:ext cx="3672408" cy="1117689"/>
          </a:xfrm>
          <a:prstGeom prst="rect">
            <a:avLst/>
          </a:prstGeom>
        </p:spPr>
      </p:pic>
      <p:grpSp>
        <p:nvGrpSpPr>
          <p:cNvPr id="15" name="Group 14"/>
          <p:cNvGrpSpPr/>
          <p:nvPr/>
        </p:nvGrpSpPr>
        <p:grpSpPr>
          <a:xfrm>
            <a:off x="152400" y="152400"/>
            <a:ext cx="8839200" cy="6588968"/>
            <a:chOff x="152400" y="152400"/>
            <a:chExt cx="8839200" cy="6588968"/>
          </a:xfrm>
        </p:grpSpPr>
        <p:sp>
          <p:nvSpPr>
            <p:cNvPr id="16" name="Rectangle 15"/>
            <p:cNvSpPr/>
            <p:nvPr/>
          </p:nvSpPr>
          <p:spPr>
            <a:xfrm>
              <a:off x="152400" y="152400"/>
              <a:ext cx="8839200" cy="6553200"/>
            </a:xfrm>
            <a:prstGeom prst="rect">
              <a:avLst/>
            </a:prstGeom>
            <a:noFill/>
            <a:ln w="444500">
              <a:solidFill>
                <a:srgbClr val="033584"/>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7" name="Rectangle 16"/>
            <p:cNvSpPr/>
            <p:nvPr/>
          </p:nvSpPr>
          <p:spPr>
            <a:xfrm>
              <a:off x="381000" y="381000"/>
              <a:ext cx="8382000" cy="6059744"/>
            </a:xfrm>
            <a:prstGeom prst="rect">
              <a:avLst/>
            </a:prstGeom>
            <a:noFill/>
            <a:ln w="101600">
              <a:solidFill>
                <a:srgbClr val="EFBF44"/>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8" name="TextBox 17"/>
            <p:cNvSpPr txBox="1"/>
            <p:nvPr/>
          </p:nvSpPr>
          <p:spPr>
            <a:xfrm>
              <a:off x="7696200" y="6479758"/>
              <a:ext cx="1066800" cy="261610"/>
            </a:xfrm>
            <a:prstGeom prst="rect">
              <a:avLst/>
            </a:prstGeom>
            <a:noFill/>
          </p:spPr>
          <p:txBody>
            <a:bodyPr wrap="square" rtlCol="0">
              <a:spAutoFit/>
            </a:bodyPr>
            <a:lstStyle/>
            <a:p>
              <a:r>
                <a:rPr lang="en-US" sz="1100" dirty="0">
                  <a:solidFill>
                    <a:schemeClr val="bg1"/>
                  </a:solidFill>
                  <a:latin typeface="Times"/>
                  <a:cs typeface="Times"/>
                </a:rPr>
                <a:t>© Presto Plans </a:t>
              </a:r>
            </a:p>
          </p:txBody>
        </p:sp>
      </p:grpSp>
      <p:sp>
        <p:nvSpPr>
          <p:cNvPr id="7" name="TextBox 6"/>
          <p:cNvSpPr txBox="1"/>
          <p:nvPr/>
        </p:nvSpPr>
        <p:spPr>
          <a:xfrm>
            <a:off x="685800" y="1365398"/>
            <a:ext cx="7848600" cy="4655890"/>
          </a:xfrm>
          <a:prstGeom prst="rect">
            <a:avLst/>
          </a:prstGeom>
          <a:noFill/>
        </p:spPr>
        <p:txBody>
          <a:bodyPr wrap="square" rtlCol="0">
            <a:spAutoFit/>
          </a:bodyPr>
          <a:lstStyle/>
          <a:p>
            <a:pPr marL="342900" indent="-342900">
              <a:lnSpc>
                <a:spcPct val="110000"/>
              </a:lnSpc>
            </a:pPr>
            <a:r>
              <a:rPr lang="en-US" sz="2700" b="1" dirty="0">
                <a:latin typeface="Times New Roman"/>
              </a:rPr>
              <a:t>One of the themes of this story is guilt.  There is a </a:t>
            </a:r>
          </a:p>
          <a:p>
            <a:pPr marL="342900" indent="-342900">
              <a:lnSpc>
                <a:spcPct val="110000"/>
              </a:lnSpc>
            </a:pPr>
            <a:r>
              <a:rPr lang="en-US" sz="2700" b="1" dirty="0">
                <a:latin typeface="Times New Roman"/>
              </a:rPr>
              <a:t>lot of discussion as to whether Mrs. Maloney was a </a:t>
            </a:r>
          </a:p>
          <a:p>
            <a:pPr marL="342900" indent="-342900">
              <a:lnSpc>
                <a:spcPct val="110000"/>
              </a:lnSpc>
            </a:pPr>
            <a:r>
              <a:rPr lang="en-US" sz="2700" b="1" dirty="0">
                <a:latin typeface="Times New Roman"/>
              </a:rPr>
              <a:t>crazed and evil woman who killed her husband, or </a:t>
            </a:r>
          </a:p>
          <a:p>
            <a:pPr marL="342900" indent="-342900">
              <a:lnSpc>
                <a:spcPct val="110000"/>
              </a:lnSpc>
            </a:pPr>
            <a:r>
              <a:rPr lang="en-US" sz="2700" b="1" dirty="0">
                <a:latin typeface="Times New Roman"/>
              </a:rPr>
              <a:t>whether she was a woman who took the law into her </a:t>
            </a:r>
          </a:p>
          <a:p>
            <a:pPr marL="342900" indent="-342900">
              <a:lnSpc>
                <a:spcPct val="110000"/>
              </a:lnSpc>
            </a:pPr>
            <a:r>
              <a:rPr lang="en-US" sz="2700" b="1" dirty="0">
                <a:latin typeface="Times New Roman"/>
              </a:rPr>
              <a:t>own hands.  Some think she simply punished her </a:t>
            </a:r>
          </a:p>
          <a:p>
            <a:pPr marL="342900" indent="-342900">
              <a:lnSpc>
                <a:spcPct val="110000"/>
              </a:lnSpc>
            </a:pPr>
            <a:r>
              <a:rPr lang="en-US" sz="2700" b="1" dirty="0">
                <a:latin typeface="Times New Roman"/>
              </a:rPr>
              <a:t>husband for being unappreciative </a:t>
            </a:r>
          </a:p>
          <a:p>
            <a:pPr marL="342900" indent="-342900">
              <a:lnSpc>
                <a:spcPct val="110000"/>
              </a:lnSpc>
            </a:pPr>
            <a:r>
              <a:rPr lang="en-US" sz="2700" b="1" dirty="0">
                <a:latin typeface="Times New Roman"/>
              </a:rPr>
              <a:t>and leaving her </a:t>
            </a:r>
          </a:p>
          <a:p>
            <a:pPr marL="342900" indent="-342900">
              <a:lnSpc>
                <a:spcPct val="110000"/>
              </a:lnSpc>
            </a:pPr>
            <a:r>
              <a:rPr lang="en-US" sz="2700" b="1" dirty="0">
                <a:latin typeface="Times New Roman"/>
              </a:rPr>
              <a:t>while she was six months </a:t>
            </a:r>
          </a:p>
          <a:p>
            <a:pPr marL="342900" indent="-342900">
              <a:lnSpc>
                <a:spcPct val="110000"/>
              </a:lnSpc>
            </a:pPr>
            <a:r>
              <a:rPr lang="en-US" sz="2700" b="1" dirty="0">
                <a:latin typeface="Times New Roman"/>
              </a:rPr>
              <a:t>pregnant, while others see </a:t>
            </a:r>
          </a:p>
          <a:p>
            <a:pPr marL="342900" indent="-342900">
              <a:lnSpc>
                <a:spcPct val="110000"/>
              </a:lnSpc>
            </a:pPr>
            <a:r>
              <a:rPr lang="en-US" sz="2700" b="1" dirty="0">
                <a:latin typeface="Times New Roman"/>
              </a:rPr>
              <a:t>her as a cruel murderer. </a:t>
            </a:r>
          </a:p>
        </p:txBody>
      </p:sp>
      <p:pic>
        <p:nvPicPr>
          <p:cNvPr id="9" name="Picture 8" descr="1.png"/>
          <p:cNvPicPr>
            <a:picLocks noChangeAspect="1"/>
          </p:cNvPicPr>
          <p:nvPr/>
        </p:nvPicPr>
        <p:blipFill>
          <a:blip r:embed="rId3"/>
          <a:stretch>
            <a:fillRect/>
          </a:stretch>
        </p:blipFill>
        <p:spPr>
          <a:xfrm rot="21114369">
            <a:off x="2818748" y="1876189"/>
            <a:ext cx="5674651" cy="709331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52400" y="152400"/>
            <a:ext cx="8839200" cy="6588968"/>
            <a:chOff x="152400" y="152400"/>
            <a:chExt cx="8839200" cy="6588968"/>
          </a:xfrm>
        </p:grpSpPr>
        <p:sp>
          <p:nvSpPr>
            <p:cNvPr id="17" name="Rectangle 16"/>
            <p:cNvSpPr/>
            <p:nvPr/>
          </p:nvSpPr>
          <p:spPr>
            <a:xfrm>
              <a:off x="152400" y="152400"/>
              <a:ext cx="8839200" cy="6553200"/>
            </a:xfrm>
            <a:prstGeom prst="rect">
              <a:avLst/>
            </a:prstGeom>
            <a:noFill/>
            <a:ln w="444500">
              <a:solidFill>
                <a:srgbClr val="033584"/>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8" name="Rectangle 17"/>
            <p:cNvSpPr/>
            <p:nvPr/>
          </p:nvSpPr>
          <p:spPr>
            <a:xfrm>
              <a:off x="381000" y="381000"/>
              <a:ext cx="8382000" cy="6059744"/>
            </a:xfrm>
            <a:prstGeom prst="rect">
              <a:avLst/>
            </a:prstGeom>
            <a:noFill/>
            <a:ln w="101600">
              <a:solidFill>
                <a:srgbClr val="EFBF44"/>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9" name="TextBox 18"/>
            <p:cNvSpPr txBox="1"/>
            <p:nvPr/>
          </p:nvSpPr>
          <p:spPr>
            <a:xfrm>
              <a:off x="7696200" y="6479758"/>
              <a:ext cx="1066800" cy="261610"/>
            </a:xfrm>
            <a:prstGeom prst="rect">
              <a:avLst/>
            </a:prstGeom>
            <a:noFill/>
          </p:spPr>
          <p:txBody>
            <a:bodyPr wrap="square" rtlCol="0">
              <a:spAutoFit/>
            </a:bodyPr>
            <a:lstStyle/>
            <a:p>
              <a:r>
                <a:rPr lang="en-US" sz="1100" dirty="0">
                  <a:solidFill>
                    <a:schemeClr val="bg1"/>
                  </a:solidFill>
                  <a:latin typeface="Times"/>
                  <a:cs typeface="Times"/>
                </a:rPr>
                <a:t>© Presto Plans </a:t>
              </a:r>
            </a:p>
          </p:txBody>
        </p:sp>
      </p:grpSp>
      <p:pic>
        <p:nvPicPr>
          <p:cNvPr id="20" name="Picture 19"/>
          <p:cNvPicPr>
            <a:picLocks noChangeAspect="1"/>
          </p:cNvPicPr>
          <p:nvPr/>
        </p:nvPicPr>
        <p:blipFill>
          <a:blip r:embed="rId2"/>
          <a:stretch>
            <a:fillRect/>
          </a:stretch>
        </p:blipFill>
        <p:spPr>
          <a:xfrm>
            <a:off x="2555776" y="548680"/>
            <a:ext cx="3672408" cy="1117689"/>
          </a:xfrm>
          <a:prstGeom prst="rect">
            <a:avLst/>
          </a:prstGeom>
        </p:spPr>
      </p:pic>
      <p:sp>
        <p:nvSpPr>
          <p:cNvPr id="7" name="TextBox 6"/>
          <p:cNvSpPr txBox="1"/>
          <p:nvPr/>
        </p:nvSpPr>
        <p:spPr>
          <a:xfrm>
            <a:off x="395536" y="1578663"/>
            <a:ext cx="4390256" cy="4586641"/>
          </a:xfrm>
          <a:prstGeom prst="rect">
            <a:avLst/>
          </a:prstGeom>
          <a:noFill/>
        </p:spPr>
        <p:txBody>
          <a:bodyPr wrap="square" rtlCol="0">
            <a:spAutoFit/>
          </a:bodyPr>
          <a:lstStyle/>
          <a:p>
            <a:pPr marL="342900" indent="-342900" algn="ctr">
              <a:lnSpc>
                <a:spcPct val="90000"/>
              </a:lnSpc>
            </a:pPr>
            <a:r>
              <a:rPr lang="en-US" sz="2700" b="1" dirty="0">
                <a:latin typeface="Times New Roman"/>
              </a:rPr>
              <a:t>Another theme of this story is identity.  This story</a:t>
            </a:r>
          </a:p>
          <a:p>
            <a:pPr marL="342900" indent="-342900" algn="ctr">
              <a:lnSpc>
                <a:spcPct val="90000"/>
              </a:lnSpc>
            </a:pPr>
            <a:r>
              <a:rPr lang="en-US" sz="2700" b="1" dirty="0">
                <a:latin typeface="Times New Roman"/>
              </a:rPr>
              <a:t>shows the importance of having your own identity.  </a:t>
            </a:r>
          </a:p>
          <a:p>
            <a:pPr marL="342900" indent="-342900" algn="ctr">
              <a:lnSpc>
                <a:spcPct val="90000"/>
              </a:lnSpc>
            </a:pPr>
            <a:r>
              <a:rPr lang="en-US" sz="2700" b="1" dirty="0">
                <a:latin typeface="Times New Roman"/>
              </a:rPr>
              <a:t>Mrs. Maloney defined herself by her husband and lived her life for him.  As a result, when left her, she felt that she no longer had her own identity which may have pushed her to her violent actions.</a:t>
            </a:r>
          </a:p>
        </p:txBody>
      </p:sp>
      <p:pic>
        <p:nvPicPr>
          <p:cNvPr id="9" name="Picture 8" descr="1.png"/>
          <p:cNvPicPr>
            <a:picLocks noChangeAspect="1"/>
          </p:cNvPicPr>
          <p:nvPr/>
        </p:nvPicPr>
        <p:blipFill>
          <a:blip r:embed="rId3"/>
          <a:stretch>
            <a:fillRect/>
          </a:stretch>
        </p:blipFill>
        <p:spPr>
          <a:xfrm>
            <a:off x="4783524" y="1621090"/>
            <a:ext cx="3844348" cy="468823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png"/>
          <p:cNvPicPr>
            <a:picLocks noChangeAspect="1"/>
          </p:cNvPicPr>
          <p:nvPr/>
        </p:nvPicPr>
        <p:blipFill>
          <a:blip r:embed="rId2"/>
          <a:stretch>
            <a:fillRect/>
          </a:stretch>
        </p:blipFill>
        <p:spPr>
          <a:xfrm flipH="1">
            <a:off x="1164704" y="3622547"/>
            <a:ext cx="7799784" cy="2758781"/>
          </a:xfrm>
          <a:prstGeom prst="rect">
            <a:avLst/>
          </a:prstGeom>
        </p:spPr>
      </p:pic>
      <p:pic>
        <p:nvPicPr>
          <p:cNvPr id="2" name="Picture 1"/>
          <p:cNvPicPr>
            <a:picLocks noChangeAspect="1"/>
          </p:cNvPicPr>
          <p:nvPr/>
        </p:nvPicPr>
        <p:blipFill>
          <a:blip r:embed="rId3"/>
          <a:stretch>
            <a:fillRect/>
          </a:stretch>
        </p:blipFill>
        <p:spPr>
          <a:xfrm>
            <a:off x="683568" y="517842"/>
            <a:ext cx="7585982" cy="1038950"/>
          </a:xfrm>
          <a:prstGeom prst="rect">
            <a:avLst/>
          </a:prstGeom>
        </p:spPr>
      </p:pic>
      <p:grpSp>
        <p:nvGrpSpPr>
          <p:cNvPr id="15" name="Group 14"/>
          <p:cNvGrpSpPr/>
          <p:nvPr/>
        </p:nvGrpSpPr>
        <p:grpSpPr>
          <a:xfrm>
            <a:off x="152400" y="152400"/>
            <a:ext cx="8839200" cy="6588968"/>
            <a:chOff x="152400" y="152400"/>
            <a:chExt cx="8839200" cy="6588968"/>
          </a:xfrm>
        </p:grpSpPr>
        <p:sp>
          <p:nvSpPr>
            <p:cNvPr id="16" name="Rectangle 15"/>
            <p:cNvSpPr/>
            <p:nvPr/>
          </p:nvSpPr>
          <p:spPr>
            <a:xfrm>
              <a:off x="152400" y="152400"/>
              <a:ext cx="8839200" cy="6553200"/>
            </a:xfrm>
            <a:prstGeom prst="rect">
              <a:avLst/>
            </a:prstGeom>
            <a:noFill/>
            <a:ln w="444500">
              <a:solidFill>
                <a:srgbClr val="033584"/>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7" name="Rectangle 16"/>
            <p:cNvSpPr/>
            <p:nvPr/>
          </p:nvSpPr>
          <p:spPr>
            <a:xfrm>
              <a:off x="381000" y="381000"/>
              <a:ext cx="8382000" cy="6059744"/>
            </a:xfrm>
            <a:prstGeom prst="rect">
              <a:avLst/>
            </a:prstGeom>
            <a:noFill/>
            <a:ln w="101600">
              <a:solidFill>
                <a:srgbClr val="EFBF44"/>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8" name="TextBox 17"/>
            <p:cNvSpPr txBox="1"/>
            <p:nvPr/>
          </p:nvSpPr>
          <p:spPr>
            <a:xfrm>
              <a:off x="7696200" y="6479758"/>
              <a:ext cx="1066800" cy="261610"/>
            </a:xfrm>
            <a:prstGeom prst="rect">
              <a:avLst/>
            </a:prstGeom>
            <a:noFill/>
          </p:spPr>
          <p:txBody>
            <a:bodyPr wrap="square" rtlCol="0">
              <a:spAutoFit/>
            </a:bodyPr>
            <a:lstStyle/>
            <a:p>
              <a:r>
                <a:rPr lang="en-US" sz="1100" dirty="0">
                  <a:solidFill>
                    <a:schemeClr val="bg1"/>
                  </a:solidFill>
                  <a:latin typeface="Times"/>
                  <a:cs typeface="Times"/>
                </a:rPr>
                <a:t>© Presto Plans </a:t>
              </a:r>
            </a:p>
          </p:txBody>
        </p:sp>
      </p:grpSp>
      <p:sp>
        <p:nvSpPr>
          <p:cNvPr id="7" name="TextBox 6"/>
          <p:cNvSpPr txBox="1"/>
          <p:nvPr/>
        </p:nvSpPr>
        <p:spPr>
          <a:xfrm>
            <a:off x="685800" y="1321475"/>
            <a:ext cx="7924800" cy="2585323"/>
          </a:xfrm>
          <a:prstGeom prst="rect">
            <a:avLst/>
          </a:prstGeom>
          <a:noFill/>
        </p:spPr>
        <p:txBody>
          <a:bodyPr wrap="square" rtlCol="0">
            <a:spAutoFit/>
          </a:bodyPr>
          <a:lstStyle/>
          <a:p>
            <a:pPr marL="342900" indent="-342900"/>
            <a:r>
              <a:rPr lang="en-US" sz="2700" b="1" dirty="0">
                <a:latin typeface="Times New Roman"/>
              </a:rPr>
              <a:t>Dramatic irony occurs when the audience or reader </a:t>
            </a:r>
          </a:p>
          <a:p>
            <a:pPr marL="342900" indent="-342900"/>
            <a:r>
              <a:rPr lang="en-US" sz="2700" b="1" dirty="0">
                <a:latin typeface="Times New Roman"/>
              </a:rPr>
              <a:t>is aware of something that one or more characters </a:t>
            </a:r>
          </a:p>
          <a:p>
            <a:pPr marL="342900" indent="-342900"/>
            <a:r>
              <a:rPr lang="en-US" sz="2700" b="1" dirty="0">
                <a:latin typeface="Times New Roman"/>
              </a:rPr>
              <a:t>are not aware of.  In this story, when the policemen </a:t>
            </a:r>
          </a:p>
          <a:p>
            <a:pPr marL="342900" indent="-342900"/>
            <a:r>
              <a:rPr lang="en-US" sz="2700" b="1" dirty="0">
                <a:latin typeface="Times New Roman"/>
              </a:rPr>
              <a:t>are eating the leg of lamb we, the reader, are aware </a:t>
            </a:r>
          </a:p>
          <a:p>
            <a:pPr marL="342900" indent="-342900"/>
            <a:r>
              <a:rPr lang="en-US" sz="2700" b="1" dirty="0">
                <a:latin typeface="Times New Roman"/>
              </a:rPr>
              <a:t>that this is the murder weapon (evidence) but the </a:t>
            </a:r>
          </a:p>
          <a:p>
            <a:pPr marL="342900" indent="-342900"/>
            <a:r>
              <a:rPr lang="en-US" sz="2700" b="1" dirty="0">
                <a:latin typeface="Times New Roman"/>
              </a:rPr>
              <a:t>policemen are not.  This is ironic!</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9672" y="548679"/>
            <a:ext cx="5976664" cy="1096311"/>
          </a:xfrm>
          <a:prstGeom prst="rect">
            <a:avLst/>
          </a:prstGeom>
        </p:spPr>
      </p:pic>
      <p:grpSp>
        <p:nvGrpSpPr>
          <p:cNvPr id="15" name="Group 14"/>
          <p:cNvGrpSpPr/>
          <p:nvPr/>
        </p:nvGrpSpPr>
        <p:grpSpPr>
          <a:xfrm>
            <a:off x="152400" y="152400"/>
            <a:ext cx="8839200" cy="6588968"/>
            <a:chOff x="152400" y="152400"/>
            <a:chExt cx="8839200" cy="6588968"/>
          </a:xfrm>
        </p:grpSpPr>
        <p:sp>
          <p:nvSpPr>
            <p:cNvPr id="18" name="Rectangle 17"/>
            <p:cNvSpPr/>
            <p:nvPr/>
          </p:nvSpPr>
          <p:spPr>
            <a:xfrm>
              <a:off x="152400" y="152400"/>
              <a:ext cx="8839200" cy="6553200"/>
            </a:xfrm>
            <a:prstGeom prst="rect">
              <a:avLst/>
            </a:prstGeom>
            <a:noFill/>
            <a:ln w="444500">
              <a:solidFill>
                <a:srgbClr val="033584"/>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9" name="Rectangle 18"/>
            <p:cNvSpPr/>
            <p:nvPr/>
          </p:nvSpPr>
          <p:spPr>
            <a:xfrm>
              <a:off x="381000" y="381000"/>
              <a:ext cx="8382000" cy="6059744"/>
            </a:xfrm>
            <a:prstGeom prst="rect">
              <a:avLst/>
            </a:prstGeom>
            <a:noFill/>
            <a:ln w="101600">
              <a:solidFill>
                <a:srgbClr val="EFBF44"/>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0" name="TextBox 19"/>
            <p:cNvSpPr txBox="1"/>
            <p:nvPr/>
          </p:nvSpPr>
          <p:spPr>
            <a:xfrm>
              <a:off x="7696200" y="6479758"/>
              <a:ext cx="1066800" cy="261610"/>
            </a:xfrm>
            <a:prstGeom prst="rect">
              <a:avLst/>
            </a:prstGeom>
            <a:noFill/>
          </p:spPr>
          <p:txBody>
            <a:bodyPr wrap="square" rtlCol="0">
              <a:spAutoFit/>
            </a:bodyPr>
            <a:lstStyle/>
            <a:p>
              <a:r>
                <a:rPr lang="en-US" sz="1100" dirty="0">
                  <a:solidFill>
                    <a:schemeClr val="bg1"/>
                  </a:solidFill>
                  <a:latin typeface="Times"/>
                  <a:cs typeface="Times"/>
                </a:rPr>
                <a:t>© Presto Plans </a:t>
              </a:r>
            </a:p>
          </p:txBody>
        </p:sp>
      </p:grpSp>
      <p:sp>
        <p:nvSpPr>
          <p:cNvPr id="7" name="TextBox 6"/>
          <p:cNvSpPr txBox="1"/>
          <p:nvPr/>
        </p:nvSpPr>
        <p:spPr>
          <a:xfrm>
            <a:off x="685800" y="1420034"/>
            <a:ext cx="7924800" cy="784830"/>
          </a:xfrm>
          <a:prstGeom prst="rect">
            <a:avLst/>
          </a:prstGeom>
          <a:noFill/>
        </p:spPr>
        <p:txBody>
          <a:bodyPr wrap="square" rtlCol="0">
            <a:spAutoFit/>
          </a:bodyPr>
          <a:lstStyle/>
          <a:p>
            <a:pPr marL="342900" indent="-342900" algn="ctr"/>
            <a:r>
              <a:rPr lang="en-US" sz="4500" b="1" dirty="0">
                <a:latin typeface="Times New Roman"/>
              </a:rPr>
              <a:t>Mary Maloney's Secret Diary </a:t>
            </a:r>
          </a:p>
        </p:txBody>
      </p:sp>
      <p:pic>
        <p:nvPicPr>
          <p:cNvPr id="4" name="Picture 3"/>
          <p:cNvPicPr>
            <a:picLocks noChangeAspect="1"/>
          </p:cNvPicPr>
          <p:nvPr/>
        </p:nvPicPr>
        <p:blipFill>
          <a:blip r:embed="rId3"/>
          <a:stretch>
            <a:fillRect/>
          </a:stretch>
        </p:blipFill>
        <p:spPr>
          <a:xfrm>
            <a:off x="4608558" y="2348880"/>
            <a:ext cx="3923882" cy="3816424"/>
          </a:xfrm>
          <a:prstGeom prst="rect">
            <a:avLst/>
          </a:prstGeom>
        </p:spPr>
      </p:pic>
      <p:sp>
        <p:nvSpPr>
          <p:cNvPr id="21" name="TextBox 20"/>
          <p:cNvSpPr txBox="1"/>
          <p:nvPr/>
        </p:nvSpPr>
        <p:spPr>
          <a:xfrm>
            <a:off x="287242" y="2262184"/>
            <a:ext cx="4140742" cy="3903120"/>
          </a:xfrm>
          <a:prstGeom prst="rect">
            <a:avLst/>
          </a:prstGeom>
          <a:noFill/>
        </p:spPr>
        <p:txBody>
          <a:bodyPr wrap="square" rtlCol="0">
            <a:spAutoFit/>
          </a:bodyPr>
          <a:lstStyle/>
          <a:p>
            <a:pPr marL="342900" indent="-342900" algn="ctr">
              <a:lnSpc>
                <a:spcPct val="120000"/>
              </a:lnSpc>
            </a:pPr>
            <a:r>
              <a:rPr lang="en-US" sz="2300" b="1" dirty="0">
                <a:latin typeface="Times New Roman"/>
              </a:rPr>
              <a:t>You will write three diary entries from the perspective of Mary Maloney.  The first entry should be sometime before the murder. The second entry should be after the murder. The third entry should be after she gets away with the murder.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52400" y="152400"/>
            <a:ext cx="8839200" cy="6588968"/>
            <a:chOff x="152400" y="152400"/>
            <a:chExt cx="8839200" cy="6588968"/>
          </a:xfrm>
        </p:grpSpPr>
        <p:sp>
          <p:nvSpPr>
            <p:cNvPr id="13" name="Rectangle 12"/>
            <p:cNvSpPr/>
            <p:nvPr/>
          </p:nvSpPr>
          <p:spPr>
            <a:xfrm>
              <a:off x="152400" y="152400"/>
              <a:ext cx="8839200" cy="6553200"/>
            </a:xfrm>
            <a:prstGeom prst="rect">
              <a:avLst/>
            </a:prstGeom>
            <a:noFill/>
            <a:ln w="444500">
              <a:solidFill>
                <a:srgbClr val="033584"/>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4" name="Rectangle 13"/>
            <p:cNvSpPr/>
            <p:nvPr/>
          </p:nvSpPr>
          <p:spPr>
            <a:xfrm>
              <a:off x="381000" y="381000"/>
              <a:ext cx="8382000" cy="6059744"/>
            </a:xfrm>
            <a:prstGeom prst="rect">
              <a:avLst/>
            </a:prstGeom>
            <a:noFill/>
            <a:ln w="101600">
              <a:solidFill>
                <a:srgbClr val="EFBF44"/>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5" name="TextBox 14"/>
            <p:cNvSpPr txBox="1"/>
            <p:nvPr/>
          </p:nvSpPr>
          <p:spPr>
            <a:xfrm>
              <a:off x="7696200" y="6479758"/>
              <a:ext cx="1066800" cy="261610"/>
            </a:xfrm>
            <a:prstGeom prst="rect">
              <a:avLst/>
            </a:prstGeom>
            <a:noFill/>
          </p:spPr>
          <p:txBody>
            <a:bodyPr wrap="square" rtlCol="0">
              <a:spAutoFit/>
            </a:bodyPr>
            <a:lstStyle/>
            <a:p>
              <a:r>
                <a:rPr lang="en-US" sz="1100" dirty="0">
                  <a:solidFill>
                    <a:schemeClr val="bg1"/>
                  </a:solidFill>
                  <a:latin typeface="Times"/>
                  <a:cs typeface="Times"/>
                </a:rPr>
                <a:t>© Presto Plans </a:t>
              </a:r>
            </a:p>
          </p:txBody>
        </p:sp>
      </p:grpSp>
      <p:sp>
        <p:nvSpPr>
          <p:cNvPr id="11" name="TextBox 10"/>
          <p:cNvSpPr txBox="1"/>
          <p:nvPr/>
        </p:nvSpPr>
        <p:spPr>
          <a:xfrm>
            <a:off x="152400" y="6574795"/>
            <a:ext cx="1219200" cy="261610"/>
          </a:xfrm>
          <a:prstGeom prst="rect">
            <a:avLst/>
          </a:prstGeom>
          <a:noFill/>
        </p:spPr>
        <p:txBody>
          <a:bodyPr wrap="square" rtlCol="0">
            <a:spAutoFit/>
          </a:bodyPr>
          <a:lstStyle/>
          <a:p>
            <a:r>
              <a:rPr lang="en-US" sz="1100" dirty="0">
                <a:solidFill>
                  <a:schemeClr val="bg1"/>
                </a:solidFill>
                <a:latin typeface="Times"/>
                <a:cs typeface="Times"/>
              </a:rPr>
              <a:t>© Presto Plans </a:t>
            </a:r>
          </a:p>
        </p:txBody>
      </p:sp>
      <p:pic>
        <p:nvPicPr>
          <p:cNvPr id="12" name="Picture 11" descr="logo2.fw.png">
            <a:hlinkClick r:id="rId3"/>
          </p:cNvPr>
          <p:cNvPicPr>
            <a:picLocks noChangeAspect="1"/>
          </p:cNvPicPr>
          <p:nvPr/>
        </p:nvPicPr>
        <p:blipFill>
          <a:blip r:embed="rId4"/>
          <a:stretch>
            <a:fillRect/>
          </a:stretch>
        </p:blipFill>
        <p:spPr>
          <a:xfrm>
            <a:off x="3676771" y="3792848"/>
            <a:ext cx="1819477" cy="1730723"/>
          </a:xfrm>
          <a:prstGeom prst="rect">
            <a:avLst/>
          </a:prstGeom>
        </p:spPr>
      </p:pic>
      <p:sp>
        <p:nvSpPr>
          <p:cNvPr id="16" name="TextBox 15"/>
          <p:cNvSpPr txBox="1"/>
          <p:nvPr/>
        </p:nvSpPr>
        <p:spPr>
          <a:xfrm>
            <a:off x="443443" y="5502297"/>
            <a:ext cx="8167157" cy="1508105"/>
          </a:xfrm>
          <a:prstGeom prst="rect">
            <a:avLst/>
          </a:prstGeom>
          <a:noFill/>
        </p:spPr>
        <p:txBody>
          <a:bodyPr wrap="square" rtlCol="0">
            <a:spAutoFit/>
          </a:bodyPr>
          <a:lstStyle/>
          <a:p>
            <a:pPr algn="ctr"/>
            <a:r>
              <a:rPr lang="en-US" sz="2400" dirty="0">
                <a:latin typeface="Times"/>
                <a:cs typeface="Times"/>
              </a:rPr>
              <a:t>You can visit my store at </a:t>
            </a:r>
          </a:p>
          <a:p>
            <a:pPr algn="ctr"/>
            <a:r>
              <a:rPr lang="en-US" sz="2000" dirty="0">
                <a:latin typeface="Times"/>
                <a:cs typeface="Times"/>
                <a:hlinkClick r:id="rId3"/>
              </a:rPr>
              <a:t>http://www.teacherspayteachers.com/Store/Presto-Plans</a:t>
            </a:r>
            <a:endParaRPr lang="en-US" sz="2000" dirty="0">
              <a:latin typeface="Times"/>
              <a:cs typeface="Times"/>
            </a:endParaRPr>
          </a:p>
          <a:p>
            <a:pPr algn="ctr"/>
            <a:endParaRPr lang="en-US" sz="2400" dirty="0">
              <a:latin typeface="Times New Roman"/>
              <a:cs typeface="Times New Roman"/>
            </a:endParaRPr>
          </a:p>
          <a:p>
            <a:pPr algn="ctr"/>
            <a:r>
              <a:rPr lang="en-US" sz="2400" dirty="0">
                <a:latin typeface="Times New Roman"/>
                <a:cs typeface="Times New Roman"/>
              </a:rPr>
              <a:t> </a:t>
            </a:r>
          </a:p>
        </p:txBody>
      </p:sp>
      <p:pic>
        <p:nvPicPr>
          <p:cNvPr id="3" name="Picture 2"/>
          <p:cNvPicPr>
            <a:picLocks noChangeAspect="1"/>
          </p:cNvPicPr>
          <p:nvPr/>
        </p:nvPicPr>
        <p:blipFill>
          <a:blip r:embed="rId5"/>
          <a:stretch>
            <a:fillRect/>
          </a:stretch>
        </p:blipFill>
        <p:spPr>
          <a:xfrm>
            <a:off x="1835696" y="630975"/>
            <a:ext cx="5400600" cy="925817"/>
          </a:xfrm>
          <a:prstGeom prst="rect">
            <a:avLst/>
          </a:prstGeom>
        </p:spPr>
      </p:pic>
      <p:sp>
        <p:nvSpPr>
          <p:cNvPr id="17" name="TextBox 16"/>
          <p:cNvSpPr txBox="1"/>
          <p:nvPr/>
        </p:nvSpPr>
        <p:spPr>
          <a:xfrm>
            <a:off x="471709" y="1562028"/>
            <a:ext cx="8229600" cy="1938980"/>
          </a:xfrm>
          <a:prstGeom prst="rect">
            <a:avLst/>
          </a:prstGeom>
          <a:noFill/>
        </p:spPr>
        <p:txBody>
          <a:bodyPr wrap="square" lIns="91429" tIns="45714" rIns="91429" bIns="45714" rtlCol="0">
            <a:spAutoFit/>
          </a:bodyPr>
          <a:lstStyle/>
          <a:p>
            <a:pPr algn="ctr"/>
            <a:r>
              <a:rPr lang="en-US" sz="2000" b="1" dirty="0">
                <a:latin typeface="Times"/>
                <a:cs typeface="Times"/>
              </a:rPr>
              <a:t>This presentation is for single teacher use.  To purchase additional licenses at a discount, visit your My Purchases page.  Redistributing, editing, selling, or posting this item or any part thereof on the Internet are strictly prohibited without first gaining permission from the author. Violations are subject to the penalties of the Digital Millennium Copyright Act. Please contact me at </a:t>
            </a:r>
            <a:r>
              <a:rPr lang="en-US" sz="2000" b="1" u="sng" dirty="0">
                <a:latin typeface="Times"/>
                <a:cs typeface="Times"/>
                <a:hlinkClick r:id="rId6"/>
              </a:rPr>
              <a:t>prestoplans@gmail.com</a:t>
            </a:r>
            <a:r>
              <a:rPr lang="en-US" sz="2000" b="1" u="sng" dirty="0">
                <a:latin typeface="Times"/>
                <a:cs typeface="Times"/>
              </a:rPr>
              <a:t> </a:t>
            </a:r>
            <a:r>
              <a:rPr lang="en-US" sz="2000" b="1" dirty="0">
                <a:latin typeface="Times"/>
                <a:cs typeface="Times"/>
              </a:rPr>
              <a:t> for special permission.</a:t>
            </a:r>
          </a:p>
        </p:txBody>
      </p:sp>
    </p:spTree>
    <p:extLst>
      <p:ext uri="{BB962C8B-B14F-4D97-AF65-F5344CB8AC3E}">
        <p14:creationId xmlns:p14="http://schemas.microsoft.com/office/powerpoint/2010/main" val="1446268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5536" y="1844824"/>
            <a:ext cx="4318248" cy="3359125"/>
          </a:xfrm>
          <a:prstGeom prst="rect">
            <a:avLst/>
          </a:prstGeom>
          <a:noFill/>
        </p:spPr>
        <p:txBody>
          <a:bodyPr wrap="square" rtlCol="0">
            <a:spAutoFit/>
          </a:bodyPr>
          <a:lstStyle/>
          <a:p>
            <a:pPr marL="342900" indent="-342900" algn="ctr">
              <a:lnSpc>
                <a:spcPct val="90000"/>
              </a:lnSpc>
            </a:pPr>
            <a:r>
              <a:rPr lang="en-US" sz="4700" b="1" dirty="0">
                <a:latin typeface="Times New Roman"/>
              </a:rPr>
              <a:t>Click the link </a:t>
            </a:r>
          </a:p>
          <a:p>
            <a:pPr marL="342900" indent="-342900" algn="ctr">
              <a:lnSpc>
                <a:spcPct val="90000"/>
              </a:lnSpc>
            </a:pPr>
            <a:r>
              <a:rPr lang="en-US" sz="4700" b="1" dirty="0">
                <a:latin typeface="Times New Roman"/>
              </a:rPr>
              <a:t>to watch the video clip of </a:t>
            </a:r>
          </a:p>
          <a:p>
            <a:pPr marL="342900" indent="-342900" algn="ctr">
              <a:lnSpc>
                <a:spcPct val="90000"/>
              </a:lnSpc>
            </a:pPr>
            <a:r>
              <a:rPr lang="en-US" sz="4700" b="1" dirty="0">
                <a:latin typeface="Times New Roman"/>
              </a:rPr>
              <a:t>Lamb To The Slaughter!</a:t>
            </a:r>
          </a:p>
        </p:txBody>
      </p:sp>
      <p:sp>
        <p:nvSpPr>
          <p:cNvPr id="9" name="TextBox 8"/>
          <p:cNvSpPr txBox="1"/>
          <p:nvPr/>
        </p:nvSpPr>
        <p:spPr>
          <a:xfrm>
            <a:off x="1600200" y="5877272"/>
            <a:ext cx="5943600" cy="369332"/>
          </a:xfrm>
          <a:prstGeom prst="rect">
            <a:avLst/>
          </a:prstGeom>
          <a:noFill/>
        </p:spPr>
        <p:txBody>
          <a:bodyPr wrap="square" rtlCol="0">
            <a:spAutoFit/>
          </a:bodyPr>
          <a:lstStyle/>
          <a:p>
            <a:pPr algn="ctr"/>
            <a:r>
              <a:rPr lang="en-US" dirty="0">
                <a:hlinkClick r:id="rId2"/>
              </a:rPr>
              <a:t>https://www.youtube.com/watch?v=K1sBQZfDh0I</a:t>
            </a:r>
            <a:endParaRPr lang="en-US" dirty="0"/>
          </a:p>
          <a:p>
            <a:pPr algn="ctr"/>
            <a:endParaRPr lang="en-US" dirty="0"/>
          </a:p>
        </p:txBody>
      </p:sp>
      <p:pic>
        <p:nvPicPr>
          <p:cNvPr id="10" name="Picture 9" descr="1.png">
            <a:hlinkClick r:id="rId2"/>
          </p:cNvPr>
          <p:cNvPicPr>
            <a:picLocks noChangeAspect="1"/>
          </p:cNvPicPr>
          <p:nvPr/>
        </p:nvPicPr>
        <p:blipFill>
          <a:blip r:embed="rId3"/>
          <a:stretch>
            <a:fillRect/>
          </a:stretch>
        </p:blipFill>
        <p:spPr>
          <a:xfrm>
            <a:off x="4067944" y="1628800"/>
            <a:ext cx="4602832" cy="4612484"/>
          </a:xfrm>
          <a:prstGeom prst="rect">
            <a:avLst/>
          </a:prstGeom>
        </p:spPr>
      </p:pic>
      <p:grpSp>
        <p:nvGrpSpPr>
          <p:cNvPr id="15" name="Group 14"/>
          <p:cNvGrpSpPr/>
          <p:nvPr/>
        </p:nvGrpSpPr>
        <p:grpSpPr>
          <a:xfrm>
            <a:off x="152400" y="152400"/>
            <a:ext cx="8839200" cy="6588968"/>
            <a:chOff x="152400" y="152400"/>
            <a:chExt cx="8839200" cy="6588968"/>
          </a:xfrm>
        </p:grpSpPr>
        <p:sp>
          <p:nvSpPr>
            <p:cNvPr id="16" name="Rectangle 15"/>
            <p:cNvSpPr/>
            <p:nvPr/>
          </p:nvSpPr>
          <p:spPr>
            <a:xfrm>
              <a:off x="152400" y="152400"/>
              <a:ext cx="8839200" cy="6553200"/>
            </a:xfrm>
            <a:prstGeom prst="rect">
              <a:avLst/>
            </a:prstGeom>
            <a:noFill/>
            <a:ln w="444500">
              <a:solidFill>
                <a:srgbClr val="033584"/>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8" name="Rectangle 17"/>
            <p:cNvSpPr/>
            <p:nvPr/>
          </p:nvSpPr>
          <p:spPr>
            <a:xfrm>
              <a:off x="381000" y="381000"/>
              <a:ext cx="8382000" cy="6059744"/>
            </a:xfrm>
            <a:prstGeom prst="rect">
              <a:avLst/>
            </a:prstGeom>
            <a:noFill/>
            <a:ln w="101600">
              <a:solidFill>
                <a:srgbClr val="EFBF44"/>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9" name="TextBox 18"/>
            <p:cNvSpPr txBox="1"/>
            <p:nvPr/>
          </p:nvSpPr>
          <p:spPr>
            <a:xfrm>
              <a:off x="7696200" y="6479758"/>
              <a:ext cx="1066800" cy="261610"/>
            </a:xfrm>
            <a:prstGeom prst="rect">
              <a:avLst/>
            </a:prstGeom>
            <a:noFill/>
          </p:spPr>
          <p:txBody>
            <a:bodyPr wrap="square" rtlCol="0">
              <a:spAutoFit/>
            </a:bodyPr>
            <a:lstStyle/>
            <a:p>
              <a:r>
                <a:rPr lang="en-US" sz="1100" dirty="0">
                  <a:solidFill>
                    <a:schemeClr val="bg1"/>
                  </a:solidFill>
                  <a:latin typeface="Times"/>
                  <a:cs typeface="Times"/>
                </a:rPr>
                <a:t>© Presto Plans </a:t>
              </a:r>
            </a:p>
          </p:txBody>
        </p:sp>
      </p:grpSp>
      <p:pic>
        <p:nvPicPr>
          <p:cNvPr id="2" name="Picture 1"/>
          <p:cNvPicPr>
            <a:picLocks noChangeAspect="1"/>
          </p:cNvPicPr>
          <p:nvPr/>
        </p:nvPicPr>
        <p:blipFill>
          <a:blip r:embed="rId4"/>
          <a:stretch>
            <a:fillRect/>
          </a:stretch>
        </p:blipFill>
        <p:spPr>
          <a:xfrm>
            <a:off x="1625242" y="544860"/>
            <a:ext cx="5106997" cy="98344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3056" y="1517883"/>
            <a:ext cx="8153400" cy="830997"/>
          </a:xfrm>
          <a:prstGeom prst="rect">
            <a:avLst/>
          </a:prstGeom>
          <a:noFill/>
        </p:spPr>
        <p:txBody>
          <a:bodyPr wrap="square" rtlCol="0">
            <a:spAutoFit/>
          </a:bodyPr>
          <a:lstStyle/>
          <a:p>
            <a:pPr algn="ctr"/>
            <a:r>
              <a:rPr lang="en-US" sz="2400" b="1" dirty="0">
                <a:latin typeface="Times New Roman"/>
              </a:rPr>
              <a:t>You may recognize Roald Dahl from some of his stories for children, some of which have been made into movies.</a:t>
            </a:r>
          </a:p>
        </p:txBody>
      </p:sp>
      <p:sp>
        <p:nvSpPr>
          <p:cNvPr id="7" name="TextBox 6"/>
          <p:cNvSpPr txBox="1"/>
          <p:nvPr/>
        </p:nvSpPr>
        <p:spPr>
          <a:xfrm>
            <a:off x="1407368" y="5606950"/>
            <a:ext cx="6477000" cy="846386"/>
          </a:xfrm>
          <a:prstGeom prst="rect">
            <a:avLst/>
          </a:prstGeom>
          <a:noFill/>
        </p:spPr>
        <p:txBody>
          <a:bodyPr wrap="square" rtlCol="0">
            <a:spAutoFit/>
          </a:bodyPr>
          <a:lstStyle/>
          <a:p>
            <a:pPr algn="ctr">
              <a:lnSpc>
                <a:spcPct val="80000"/>
              </a:lnSpc>
            </a:pPr>
            <a:r>
              <a:rPr lang="en-US" sz="3000" b="1" dirty="0">
                <a:latin typeface="Times New Roman"/>
              </a:rPr>
              <a:t>However, he has also written a great deal of short fiction for adults.</a:t>
            </a:r>
          </a:p>
        </p:txBody>
      </p:sp>
      <p:pic>
        <p:nvPicPr>
          <p:cNvPr id="4" name="Picture 3"/>
          <p:cNvPicPr>
            <a:picLocks noChangeAspect="1"/>
          </p:cNvPicPr>
          <p:nvPr/>
        </p:nvPicPr>
        <p:blipFill>
          <a:blip r:embed="rId2"/>
          <a:stretch>
            <a:fillRect/>
          </a:stretch>
        </p:blipFill>
        <p:spPr>
          <a:xfrm>
            <a:off x="1547664" y="504507"/>
            <a:ext cx="6055121" cy="1124293"/>
          </a:xfrm>
          <a:prstGeom prst="rect">
            <a:avLst/>
          </a:prstGeom>
        </p:spPr>
      </p:pic>
      <p:grpSp>
        <p:nvGrpSpPr>
          <p:cNvPr id="5" name="Group 4"/>
          <p:cNvGrpSpPr/>
          <p:nvPr/>
        </p:nvGrpSpPr>
        <p:grpSpPr>
          <a:xfrm>
            <a:off x="152400" y="152400"/>
            <a:ext cx="8839200" cy="6588968"/>
            <a:chOff x="152400" y="152400"/>
            <a:chExt cx="8839200" cy="6588968"/>
          </a:xfrm>
        </p:grpSpPr>
        <p:sp>
          <p:nvSpPr>
            <p:cNvPr id="13" name="Rectangle 12"/>
            <p:cNvSpPr/>
            <p:nvPr/>
          </p:nvSpPr>
          <p:spPr>
            <a:xfrm>
              <a:off x="152400" y="152400"/>
              <a:ext cx="8839200" cy="6553200"/>
            </a:xfrm>
            <a:prstGeom prst="rect">
              <a:avLst/>
            </a:prstGeom>
            <a:noFill/>
            <a:ln w="444500">
              <a:solidFill>
                <a:srgbClr val="033584"/>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6" name="Rectangle 15"/>
            <p:cNvSpPr/>
            <p:nvPr/>
          </p:nvSpPr>
          <p:spPr>
            <a:xfrm>
              <a:off x="381000" y="381000"/>
              <a:ext cx="8382000" cy="6059744"/>
            </a:xfrm>
            <a:prstGeom prst="rect">
              <a:avLst/>
            </a:prstGeom>
            <a:noFill/>
            <a:ln w="101600">
              <a:solidFill>
                <a:srgbClr val="EFBF44"/>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8" name="TextBox 17"/>
            <p:cNvSpPr txBox="1"/>
            <p:nvPr/>
          </p:nvSpPr>
          <p:spPr>
            <a:xfrm>
              <a:off x="7696200" y="6479758"/>
              <a:ext cx="1066800" cy="261610"/>
            </a:xfrm>
            <a:prstGeom prst="rect">
              <a:avLst/>
            </a:prstGeom>
            <a:noFill/>
          </p:spPr>
          <p:txBody>
            <a:bodyPr wrap="square" rtlCol="0">
              <a:spAutoFit/>
            </a:bodyPr>
            <a:lstStyle/>
            <a:p>
              <a:r>
                <a:rPr lang="en-US" sz="1100" dirty="0">
                  <a:solidFill>
                    <a:schemeClr val="bg1"/>
                  </a:solidFill>
                  <a:latin typeface="Times"/>
                  <a:cs typeface="Times"/>
                </a:rPr>
                <a:t>© Presto Plans </a:t>
              </a:r>
            </a:p>
          </p:txBody>
        </p:sp>
      </p:grpSp>
      <p:grpSp>
        <p:nvGrpSpPr>
          <p:cNvPr id="25" name="Group 24"/>
          <p:cNvGrpSpPr/>
          <p:nvPr/>
        </p:nvGrpSpPr>
        <p:grpSpPr>
          <a:xfrm>
            <a:off x="971600" y="2459797"/>
            <a:ext cx="3284984" cy="3284984"/>
            <a:chOff x="971600" y="2459797"/>
            <a:chExt cx="3284984" cy="3284984"/>
          </a:xfrm>
        </p:grpSpPr>
        <p:pic>
          <p:nvPicPr>
            <p:cNvPr id="21" name="Picture 20"/>
            <p:cNvPicPr>
              <a:picLocks noChangeAspect="1"/>
            </p:cNvPicPr>
            <p:nvPr/>
          </p:nvPicPr>
          <p:blipFill>
            <a:blip r:embed="rId3"/>
            <a:stretch>
              <a:fillRect/>
            </a:stretch>
          </p:blipFill>
          <p:spPr>
            <a:xfrm>
              <a:off x="971600" y="2459797"/>
              <a:ext cx="3284984" cy="3284984"/>
            </a:xfrm>
            <a:prstGeom prst="rect">
              <a:avLst/>
            </a:prstGeom>
          </p:spPr>
        </p:pic>
        <p:sp>
          <p:nvSpPr>
            <p:cNvPr id="23" name="TextBox 22"/>
            <p:cNvSpPr txBox="1"/>
            <p:nvPr/>
          </p:nvSpPr>
          <p:spPr>
            <a:xfrm rot="611747">
              <a:off x="1979712" y="3861048"/>
              <a:ext cx="1800200" cy="477054"/>
            </a:xfrm>
            <a:prstGeom prst="rect">
              <a:avLst/>
            </a:prstGeom>
            <a:noFill/>
          </p:spPr>
          <p:txBody>
            <a:bodyPr wrap="square" rtlCol="0">
              <a:spAutoFit/>
            </a:bodyPr>
            <a:lstStyle/>
            <a:p>
              <a:r>
                <a:rPr lang="en-US" sz="2500" b="1" dirty="0">
                  <a:solidFill>
                    <a:schemeClr val="bg1"/>
                  </a:solidFill>
                  <a:latin typeface="Helvetica"/>
                  <a:cs typeface="Helvetica"/>
                </a:rPr>
                <a:t>MATILDA</a:t>
              </a:r>
            </a:p>
          </p:txBody>
        </p:sp>
      </p:grpSp>
      <p:grpSp>
        <p:nvGrpSpPr>
          <p:cNvPr id="26" name="Group 25"/>
          <p:cNvGrpSpPr/>
          <p:nvPr/>
        </p:nvGrpSpPr>
        <p:grpSpPr>
          <a:xfrm>
            <a:off x="4599384" y="2612197"/>
            <a:ext cx="3284984" cy="3284984"/>
            <a:chOff x="4599384" y="2612197"/>
            <a:chExt cx="3284984" cy="3284984"/>
          </a:xfrm>
        </p:grpSpPr>
        <p:pic>
          <p:nvPicPr>
            <p:cNvPr id="22" name="Picture 21"/>
            <p:cNvPicPr>
              <a:picLocks noChangeAspect="1"/>
            </p:cNvPicPr>
            <p:nvPr/>
          </p:nvPicPr>
          <p:blipFill>
            <a:blip r:embed="rId3"/>
            <a:stretch>
              <a:fillRect/>
            </a:stretch>
          </p:blipFill>
          <p:spPr>
            <a:xfrm>
              <a:off x="4599384" y="2612197"/>
              <a:ext cx="3284984" cy="3284984"/>
            </a:xfrm>
            <a:prstGeom prst="rect">
              <a:avLst/>
            </a:prstGeom>
          </p:spPr>
        </p:pic>
        <p:sp>
          <p:nvSpPr>
            <p:cNvPr id="24" name="TextBox 23"/>
            <p:cNvSpPr txBox="1"/>
            <p:nvPr/>
          </p:nvSpPr>
          <p:spPr>
            <a:xfrm rot="611747">
              <a:off x="5536113" y="4026703"/>
              <a:ext cx="1800200" cy="798680"/>
            </a:xfrm>
            <a:prstGeom prst="rect">
              <a:avLst/>
            </a:prstGeom>
            <a:noFill/>
          </p:spPr>
          <p:txBody>
            <a:bodyPr wrap="square" rtlCol="0">
              <a:spAutoFit/>
            </a:bodyPr>
            <a:lstStyle/>
            <a:p>
              <a:pPr algn="ctr">
                <a:lnSpc>
                  <a:spcPct val="130000"/>
                </a:lnSpc>
              </a:pPr>
              <a:r>
                <a:rPr lang="en-US" b="1" dirty="0">
                  <a:solidFill>
                    <a:schemeClr val="bg1"/>
                  </a:solidFill>
                  <a:latin typeface="Helvetica"/>
                  <a:cs typeface="Helvetica"/>
                </a:rPr>
                <a:t>JAMES &amp; THE GIANT PEACH</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2" y="1601936"/>
            <a:ext cx="4322440" cy="4347344"/>
          </a:xfrm>
          <a:prstGeom prst="rect">
            <a:avLst/>
          </a:prstGeom>
          <a:noFill/>
        </p:spPr>
        <p:txBody>
          <a:bodyPr wrap="square" rtlCol="0">
            <a:spAutoFit/>
          </a:bodyPr>
          <a:lstStyle/>
          <a:p>
            <a:pPr algn="ctr">
              <a:lnSpc>
                <a:spcPct val="110000"/>
              </a:lnSpc>
            </a:pPr>
            <a:r>
              <a:rPr lang="en-US" sz="4200" b="1" dirty="0">
                <a:latin typeface="Times New Roman"/>
              </a:rPr>
              <a:t>Based on the title of this short story, "Lamb to the Slaughter", make a prediction about the plot!</a:t>
            </a:r>
          </a:p>
        </p:txBody>
      </p:sp>
      <p:grpSp>
        <p:nvGrpSpPr>
          <p:cNvPr id="3" name="Group 2"/>
          <p:cNvGrpSpPr/>
          <p:nvPr/>
        </p:nvGrpSpPr>
        <p:grpSpPr>
          <a:xfrm>
            <a:off x="4500943" y="990599"/>
            <a:ext cx="4174609" cy="5900507"/>
            <a:chOff x="4500943" y="990599"/>
            <a:chExt cx="4174609" cy="5900507"/>
          </a:xfrm>
        </p:grpSpPr>
        <p:pic>
          <p:nvPicPr>
            <p:cNvPr id="9" name="Picture 8" descr="1.png"/>
            <p:cNvPicPr>
              <a:picLocks noChangeAspect="1"/>
            </p:cNvPicPr>
            <p:nvPr/>
          </p:nvPicPr>
          <p:blipFill>
            <a:blip r:embed="rId2"/>
            <a:stretch>
              <a:fillRect/>
            </a:stretch>
          </p:blipFill>
          <p:spPr>
            <a:xfrm>
              <a:off x="4500943" y="990599"/>
              <a:ext cx="4174609" cy="5900507"/>
            </a:xfrm>
            <a:prstGeom prst="rect">
              <a:avLst/>
            </a:prstGeom>
            <a:effectLst>
              <a:outerShdw blurRad="50800" dist="38100" dir="2700000" algn="tl" rotWithShape="0">
                <a:prstClr val="black">
                  <a:alpha val="40000"/>
                </a:prstClr>
              </a:outerShdw>
            </a:effectLst>
          </p:spPr>
        </p:pic>
        <p:sp>
          <p:nvSpPr>
            <p:cNvPr id="10" name="TextBox 9"/>
            <p:cNvSpPr txBox="1"/>
            <p:nvPr/>
          </p:nvSpPr>
          <p:spPr>
            <a:xfrm>
              <a:off x="4932040" y="2743760"/>
              <a:ext cx="3451230" cy="1477328"/>
            </a:xfrm>
            <a:prstGeom prst="rect">
              <a:avLst/>
            </a:prstGeom>
            <a:noFill/>
          </p:spPr>
          <p:txBody>
            <a:bodyPr wrap="square" rtlCol="0">
              <a:spAutoFit/>
            </a:bodyPr>
            <a:lstStyle/>
            <a:p>
              <a:pPr algn="ctr"/>
              <a:r>
                <a:rPr lang="en-US" sz="3000" b="1" dirty="0">
                  <a:latin typeface="Times New Roman"/>
                </a:rPr>
                <a:t>I THINK THIS STORY WILL </a:t>
              </a:r>
            </a:p>
            <a:p>
              <a:pPr algn="ctr"/>
              <a:r>
                <a:rPr lang="en-US" sz="3000" b="1" dirty="0">
                  <a:latin typeface="Times New Roman"/>
                </a:rPr>
                <a:t>BE ABOUT…</a:t>
              </a:r>
            </a:p>
          </p:txBody>
        </p:sp>
      </p:grpSp>
      <p:pic>
        <p:nvPicPr>
          <p:cNvPr id="2" name="Picture 1"/>
          <p:cNvPicPr>
            <a:picLocks noChangeAspect="1"/>
          </p:cNvPicPr>
          <p:nvPr/>
        </p:nvPicPr>
        <p:blipFill>
          <a:blip r:embed="rId3"/>
          <a:stretch>
            <a:fillRect/>
          </a:stretch>
        </p:blipFill>
        <p:spPr>
          <a:xfrm>
            <a:off x="687660" y="442811"/>
            <a:ext cx="7920000" cy="847059"/>
          </a:xfrm>
          <a:prstGeom prst="rect">
            <a:avLst/>
          </a:prstGeom>
        </p:spPr>
      </p:pic>
      <p:grpSp>
        <p:nvGrpSpPr>
          <p:cNvPr id="11" name="Group 10"/>
          <p:cNvGrpSpPr/>
          <p:nvPr/>
        </p:nvGrpSpPr>
        <p:grpSpPr>
          <a:xfrm>
            <a:off x="152400" y="152400"/>
            <a:ext cx="8839200" cy="6588968"/>
            <a:chOff x="152400" y="152400"/>
            <a:chExt cx="8839200" cy="6588968"/>
          </a:xfrm>
        </p:grpSpPr>
        <p:sp>
          <p:nvSpPr>
            <p:cNvPr id="15" name="Rectangle 14"/>
            <p:cNvSpPr/>
            <p:nvPr/>
          </p:nvSpPr>
          <p:spPr>
            <a:xfrm>
              <a:off x="152400" y="152400"/>
              <a:ext cx="8839200" cy="6553200"/>
            </a:xfrm>
            <a:prstGeom prst="rect">
              <a:avLst/>
            </a:prstGeom>
            <a:noFill/>
            <a:ln w="444500">
              <a:solidFill>
                <a:srgbClr val="033584"/>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8" name="Rectangle 17"/>
            <p:cNvSpPr/>
            <p:nvPr/>
          </p:nvSpPr>
          <p:spPr>
            <a:xfrm>
              <a:off x="381000" y="381000"/>
              <a:ext cx="8382000" cy="6059744"/>
            </a:xfrm>
            <a:prstGeom prst="rect">
              <a:avLst/>
            </a:prstGeom>
            <a:noFill/>
            <a:ln w="101600">
              <a:solidFill>
                <a:srgbClr val="EFBF44"/>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9" name="TextBox 18"/>
            <p:cNvSpPr txBox="1"/>
            <p:nvPr/>
          </p:nvSpPr>
          <p:spPr>
            <a:xfrm>
              <a:off x="7696200" y="6479758"/>
              <a:ext cx="1066800" cy="261610"/>
            </a:xfrm>
            <a:prstGeom prst="rect">
              <a:avLst/>
            </a:prstGeom>
            <a:noFill/>
          </p:spPr>
          <p:txBody>
            <a:bodyPr wrap="square" rtlCol="0">
              <a:spAutoFit/>
            </a:bodyPr>
            <a:lstStyle/>
            <a:p>
              <a:r>
                <a:rPr lang="en-US" sz="1100" dirty="0">
                  <a:solidFill>
                    <a:schemeClr val="bg1"/>
                  </a:solidFill>
                  <a:latin typeface="Times"/>
                  <a:cs typeface="Times"/>
                </a:rPr>
                <a:t>© Presto Plans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75656" y="548680"/>
            <a:ext cx="6219401" cy="1224136"/>
          </a:xfrm>
          <a:prstGeom prst="rect">
            <a:avLst/>
          </a:prstGeom>
        </p:spPr>
      </p:pic>
      <p:grpSp>
        <p:nvGrpSpPr>
          <p:cNvPr id="19" name="Group 18"/>
          <p:cNvGrpSpPr/>
          <p:nvPr/>
        </p:nvGrpSpPr>
        <p:grpSpPr>
          <a:xfrm>
            <a:off x="152400" y="152400"/>
            <a:ext cx="8839200" cy="6588968"/>
            <a:chOff x="152400" y="152400"/>
            <a:chExt cx="8839200" cy="6588968"/>
          </a:xfrm>
        </p:grpSpPr>
        <p:sp>
          <p:nvSpPr>
            <p:cNvPr id="20" name="Rectangle 19"/>
            <p:cNvSpPr/>
            <p:nvPr/>
          </p:nvSpPr>
          <p:spPr>
            <a:xfrm>
              <a:off x="152400" y="152400"/>
              <a:ext cx="8839200" cy="6553200"/>
            </a:xfrm>
            <a:prstGeom prst="rect">
              <a:avLst/>
            </a:prstGeom>
            <a:noFill/>
            <a:ln w="444500">
              <a:solidFill>
                <a:srgbClr val="033584"/>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1" name="Rectangle 20"/>
            <p:cNvSpPr/>
            <p:nvPr/>
          </p:nvSpPr>
          <p:spPr>
            <a:xfrm>
              <a:off x="381000" y="381000"/>
              <a:ext cx="8382000" cy="6059744"/>
            </a:xfrm>
            <a:prstGeom prst="rect">
              <a:avLst/>
            </a:prstGeom>
            <a:noFill/>
            <a:ln w="101600">
              <a:solidFill>
                <a:srgbClr val="EFBF44"/>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2" name="TextBox 21"/>
            <p:cNvSpPr txBox="1"/>
            <p:nvPr/>
          </p:nvSpPr>
          <p:spPr>
            <a:xfrm>
              <a:off x="7696200" y="6479758"/>
              <a:ext cx="1066800" cy="261610"/>
            </a:xfrm>
            <a:prstGeom prst="rect">
              <a:avLst/>
            </a:prstGeom>
            <a:noFill/>
          </p:spPr>
          <p:txBody>
            <a:bodyPr wrap="square" rtlCol="0">
              <a:spAutoFit/>
            </a:bodyPr>
            <a:lstStyle/>
            <a:p>
              <a:r>
                <a:rPr lang="en-US" sz="1100" dirty="0">
                  <a:solidFill>
                    <a:schemeClr val="bg1"/>
                  </a:solidFill>
                  <a:latin typeface="Times"/>
                  <a:cs typeface="Times"/>
                </a:rPr>
                <a:t>© Presto Plans </a:t>
              </a:r>
            </a:p>
          </p:txBody>
        </p:sp>
      </p:grpSp>
      <p:grpSp>
        <p:nvGrpSpPr>
          <p:cNvPr id="4" name="Group 3"/>
          <p:cNvGrpSpPr/>
          <p:nvPr/>
        </p:nvGrpSpPr>
        <p:grpSpPr>
          <a:xfrm>
            <a:off x="1043608" y="1772215"/>
            <a:ext cx="6912768" cy="5301208"/>
            <a:chOff x="1043608" y="1772215"/>
            <a:chExt cx="6912768" cy="5301208"/>
          </a:xfrm>
        </p:grpSpPr>
        <p:pic>
          <p:nvPicPr>
            <p:cNvPr id="3" name="Picture 2"/>
            <p:cNvPicPr>
              <a:picLocks noChangeAspect="1"/>
            </p:cNvPicPr>
            <p:nvPr/>
          </p:nvPicPr>
          <p:blipFill>
            <a:blip r:embed="rId3"/>
            <a:stretch>
              <a:fillRect/>
            </a:stretch>
          </p:blipFill>
          <p:spPr>
            <a:xfrm>
              <a:off x="1043608" y="1772215"/>
              <a:ext cx="6912768" cy="5301208"/>
            </a:xfrm>
            <a:prstGeom prst="rect">
              <a:avLst/>
            </a:prstGeom>
          </p:spPr>
        </p:pic>
        <p:sp>
          <p:nvSpPr>
            <p:cNvPr id="6" name="TextBox 5"/>
            <p:cNvSpPr txBox="1"/>
            <p:nvPr/>
          </p:nvSpPr>
          <p:spPr>
            <a:xfrm>
              <a:off x="1691680" y="2564904"/>
              <a:ext cx="5796959" cy="2331407"/>
            </a:xfrm>
            <a:prstGeom prst="rect">
              <a:avLst/>
            </a:prstGeom>
            <a:noFill/>
          </p:spPr>
          <p:txBody>
            <a:bodyPr wrap="square" rtlCol="0">
              <a:spAutoFit/>
            </a:bodyPr>
            <a:lstStyle/>
            <a:p>
              <a:pPr algn="ctr">
                <a:lnSpc>
                  <a:spcPct val="80000"/>
                </a:lnSpc>
              </a:pPr>
              <a:r>
                <a:rPr lang="en-US" sz="4500" b="1" dirty="0">
                  <a:latin typeface="Times New Roman"/>
                </a:rPr>
                <a:t>Do you think that murder can ever </a:t>
              </a:r>
            </a:p>
            <a:p>
              <a:pPr algn="ctr">
                <a:lnSpc>
                  <a:spcPct val="80000"/>
                </a:lnSpc>
              </a:pPr>
              <a:r>
                <a:rPr lang="en-US" sz="4500" b="1" dirty="0">
                  <a:latin typeface="Times New Roman"/>
                </a:rPr>
                <a:t>be justified? Why </a:t>
              </a:r>
            </a:p>
            <a:p>
              <a:pPr algn="ctr">
                <a:lnSpc>
                  <a:spcPct val="80000"/>
                </a:lnSpc>
              </a:pPr>
              <a:r>
                <a:rPr lang="en-US" sz="4500" b="1" dirty="0">
                  <a:latin typeface="Times New Roman"/>
                </a:rPr>
                <a:t>or why not?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50776" y="1340768"/>
            <a:ext cx="7537648" cy="1169551"/>
          </a:xfrm>
          <a:prstGeom prst="rect">
            <a:avLst/>
          </a:prstGeom>
          <a:noFill/>
        </p:spPr>
        <p:txBody>
          <a:bodyPr wrap="square" rtlCol="0">
            <a:spAutoFit/>
          </a:bodyPr>
          <a:lstStyle/>
          <a:p>
            <a:pPr algn="ctr"/>
            <a:r>
              <a:rPr lang="en-US" sz="3500" b="1" dirty="0">
                <a:latin typeface="Times New Roman"/>
              </a:rPr>
              <a:t>I will stop from time to time to ask you to predict what will happen next.</a:t>
            </a:r>
          </a:p>
        </p:txBody>
      </p:sp>
      <p:pic>
        <p:nvPicPr>
          <p:cNvPr id="9" name="Picture 8" descr="1.png"/>
          <p:cNvPicPr>
            <a:picLocks noChangeAspect="1"/>
          </p:cNvPicPr>
          <p:nvPr/>
        </p:nvPicPr>
        <p:blipFill>
          <a:blip r:embed="rId2"/>
          <a:stretch>
            <a:fillRect/>
          </a:stretch>
        </p:blipFill>
        <p:spPr>
          <a:xfrm>
            <a:off x="2394208" y="2209800"/>
            <a:ext cx="4770080" cy="4495800"/>
          </a:xfrm>
          <a:prstGeom prst="rect">
            <a:avLst/>
          </a:prstGeom>
        </p:spPr>
      </p:pic>
      <p:pic>
        <p:nvPicPr>
          <p:cNvPr id="2" name="Picture 1"/>
          <p:cNvPicPr>
            <a:picLocks noChangeAspect="1"/>
          </p:cNvPicPr>
          <p:nvPr/>
        </p:nvPicPr>
        <p:blipFill>
          <a:blip r:embed="rId3"/>
          <a:stretch>
            <a:fillRect/>
          </a:stretch>
        </p:blipFill>
        <p:spPr>
          <a:xfrm>
            <a:off x="490719" y="476672"/>
            <a:ext cx="8113729" cy="952624"/>
          </a:xfrm>
          <a:prstGeom prst="rect">
            <a:avLst/>
          </a:prstGeom>
        </p:spPr>
      </p:pic>
      <p:grpSp>
        <p:nvGrpSpPr>
          <p:cNvPr id="15" name="Group 14"/>
          <p:cNvGrpSpPr/>
          <p:nvPr/>
        </p:nvGrpSpPr>
        <p:grpSpPr>
          <a:xfrm>
            <a:off x="152400" y="152400"/>
            <a:ext cx="8839200" cy="6588968"/>
            <a:chOff x="152400" y="152400"/>
            <a:chExt cx="8839200" cy="6588968"/>
          </a:xfrm>
        </p:grpSpPr>
        <p:sp>
          <p:nvSpPr>
            <p:cNvPr id="16" name="Rectangle 15"/>
            <p:cNvSpPr/>
            <p:nvPr/>
          </p:nvSpPr>
          <p:spPr>
            <a:xfrm>
              <a:off x="152400" y="152400"/>
              <a:ext cx="8839200" cy="6553200"/>
            </a:xfrm>
            <a:prstGeom prst="rect">
              <a:avLst/>
            </a:prstGeom>
            <a:noFill/>
            <a:ln w="444500">
              <a:solidFill>
                <a:srgbClr val="033584"/>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7" name="Rectangle 16"/>
            <p:cNvSpPr/>
            <p:nvPr/>
          </p:nvSpPr>
          <p:spPr>
            <a:xfrm>
              <a:off x="381000" y="381000"/>
              <a:ext cx="8382000" cy="6059744"/>
            </a:xfrm>
            <a:prstGeom prst="rect">
              <a:avLst/>
            </a:prstGeom>
            <a:noFill/>
            <a:ln w="101600">
              <a:solidFill>
                <a:srgbClr val="EFBF44"/>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8" name="TextBox 17"/>
            <p:cNvSpPr txBox="1"/>
            <p:nvPr/>
          </p:nvSpPr>
          <p:spPr>
            <a:xfrm>
              <a:off x="7696200" y="6479758"/>
              <a:ext cx="1066800" cy="261610"/>
            </a:xfrm>
            <a:prstGeom prst="rect">
              <a:avLst/>
            </a:prstGeom>
            <a:noFill/>
          </p:spPr>
          <p:txBody>
            <a:bodyPr wrap="square" rtlCol="0">
              <a:spAutoFit/>
            </a:bodyPr>
            <a:lstStyle/>
            <a:p>
              <a:r>
                <a:rPr lang="en-US" sz="1100" dirty="0">
                  <a:solidFill>
                    <a:schemeClr val="bg1"/>
                  </a:solidFill>
                  <a:latin typeface="Times"/>
                  <a:cs typeface="Times"/>
                </a:rPr>
                <a:t>© Presto Plans </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1560" y="1628800"/>
            <a:ext cx="7816334" cy="1169551"/>
          </a:xfrm>
          <a:prstGeom prst="rect">
            <a:avLst/>
          </a:prstGeom>
          <a:noFill/>
        </p:spPr>
        <p:txBody>
          <a:bodyPr wrap="square" rtlCol="0">
            <a:spAutoFit/>
          </a:bodyPr>
          <a:lstStyle/>
          <a:p>
            <a:r>
              <a:rPr lang="en-US" sz="3500" b="1" dirty="0">
                <a:latin typeface="Times New Roman"/>
              </a:rPr>
              <a:t>What is your initial impression of this story?  Did you enjoy it? </a:t>
            </a:r>
          </a:p>
        </p:txBody>
      </p:sp>
      <p:sp>
        <p:nvSpPr>
          <p:cNvPr id="14" name="TextBox 13"/>
          <p:cNvSpPr txBox="1"/>
          <p:nvPr/>
        </p:nvSpPr>
        <p:spPr>
          <a:xfrm>
            <a:off x="651030" y="3254152"/>
            <a:ext cx="7816334" cy="1169551"/>
          </a:xfrm>
          <a:prstGeom prst="rect">
            <a:avLst/>
          </a:prstGeom>
          <a:noFill/>
        </p:spPr>
        <p:txBody>
          <a:bodyPr wrap="square" rtlCol="0">
            <a:spAutoFit/>
          </a:bodyPr>
          <a:lstStyle/>
          <a:p>
            <a:r>
              <a:rPr lang="en-US" sz="3500" b="1" dirty="0">
                <a:latin typeface="Times New Roman"/>
              </a:rPr>
              <a:t>How do you feel about the main character, Mrs. Maloney?</a:t>
            </a:r>
          </a:p>
        </p:txBody>
      </p:sp>
      <p:sp>
        <p:nvSpPr>
          <p:cNvPr id="16" name="TextBox 15"/>
          <p:cNvSpPr txBox="1"/>
          <p:nvPr/>
        </p:nvSpPr>
        <p:spPr>
          <a:xfrm>
            <a:off x="690500" y="4879504"/>
            <a:ext cx="4641050" cy="1169551"/>
          </a:xfrm>
          <a:prstGeom prst="rect">
            <a:avLst/>
          </a:prstGeom>
          <a:noFill/>
        </p:spPr>
        <p:txBody>
          <a:bodyPr wrap="square" rtlCol="0">
            <a:spAutoFit/>
          </a:bodyPr>
          <a:lstStyle/>
          <a:p>
            <a:r>
              <a:rPr lang="en-US" sz="3500" b="1" dirty="0">
                <a:latin typeface="Times New Roman"/>
              </a:rPr>
              <a:t>How do you feel about </a:t>
            </a:r>
          </a:p>
          <a:p>
            <a:r>
              <a:rPr lang="en-US" sz="3500" b="1" dirty="0">
                <a:latin typeface="Times New Roman"/>
              </a:rPr>
              <a:t>Mr. Maloney?</a:t>
            </a:r>
          </a:p>
        </p:txBody>
      </p:sp>
      <p:pic>
        <p:nvPicPr>
          <p:cNvPr id="2" name="Picture 1"/>
          <p:cNvPicPr>
            <a:picLocks noChangeAspect="1"/>
          </p:cNvPicPr>
          <p:nvPr/>
        </p:nvPicPr>
        <p:blipFill>
          <a:blip r:embed="rId2"/>
          <a:stretch>
            <a:fillRect/>
          </a:stretch>
        </p:blipFill>
        <p:spPr>
          <a:xfrm>
            <a:off x="2267744" y="476672"/>
            <a:ext cx="4606509" cy="1078508"/>
          </a:xfrm>
          <a:prstGeom prst="rect">
            <a:avLst/>
          </a:prstGeom>
        </p:spPr>
      </p:pic>
      <p:grpSp>
        <p:nvGrpSpPr>
          <p:cNvPr id="15" name="Group 14"/>
          <p:cNvGrpSpPr/>
          <p:nvPr/>
        </p:nvGrpSpPr>
        <p:grpSpPr>
          <a:xfrm>
            <a:off x="152400" y="152400"/>
            <a:ext cx="8839200" cy="6588968"/>
            <a:chOff x="152400" y="152400"/>
            <a:chExt cx="8839200" cy="6588968"/>
          </a:xfrm>
        </p:grpSpPr>
        <p:sp>
          <p:nvSpPr>
            <p:cNvPr id="17" name="Rectangle 16"/>
            <p:cNvSpPr/>
            <p:nvPr/>
          </p:nvSpPr>
          <p:spPr>
            <a:xfrm>
              <a:off x="152400" y="152400"/>
              <a:ext cx="8839200" cy="6553200"/>
            </a:xfrm>
            <a:prstGeom prst="rect">
              <a:avLst/>
            </a:prstGeom>
            <a:noFill/>
            <a:ln w="444500">
              <a:solidFill>
                <a:srgbClr val="033584"/>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8" name="Rectangle 17"/>
            <p:cNvSpPr/>
            <p:nvPr/>
          </p:nvSpPr>
          <p:spPr>
            <a:xfrm>
              <a:off x="381000" y="381000"/>
              <a:ext cx="8382000" cy="6059744"/>
            </a:xfrm>
            <a:prstGeom prst="rect">
              <a:avLst/>
            </a:prstGeom>
            <a:noFill/>
            <a:ln w="101600">
              <a:solidFill>
                <a:srgbClr val="EFBF44"/>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9" name="TextBox 18"/>
            <p:cNvSpPr txBox="1"/>
            <p:nvPr/>
          </p:nvSpPr>
          <p:spPr>
            <a:xfrm>
              <a:off x="7696200" y="6479758"/>
              <a:ext cx="1066800" cy="261610"/>
            </a:xfrm>
            <a:prstGeom prst="rect">
              <a:avLst/>
            </a:prstGeom>
            <a:noFill/>
          </p:spPr>
          <p:txBody>
            <a:bodyPr wrap="square" rtlCol="0">
              <a:spAutoFit/>
            </a:bodyPr>
            <a:lstStyle/>
            <a:p>
              <a:r>
                <a:rPr lang="en-US" sz="1100" dirty="0">
                  <a:solidFill>
                    <a:schemeClr val="bg1"/>
                  </a:solidFill>
                  <a:latin typeface="Times"/>
                  <a:cs typeface="Times"/>
                </a:rPr>
                <a:t>© Presto Plans </a:t>
              </a:r>
            </a:p>
          </p:txBody>
        </p:sp>
      </p:grpSp>
      <p:pic>
        <p:nvPicPr>
          <p:cNvPr id="3" name="Picture 2"/>
          <p:cNvPicPr>
            <a:picLocks noChangeAspect="1"/>
          </p:cNvPicPr>
          <p:nvPr/>
        </p:nvPicPr>
        <p:blipFill>
          <a:blip r:embed="rId3"/>
          <a:stretch>
            <a:fillRect/>
          </a:stretch>
        </p:blipFill>
        <p:spPr>
          <a:xfrm>
            <a:off x="5144685" y="3068960"/>
            <a:ext cx="3531771" cy="36038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jpg"/>
          <p:cNvPicPr>
            <a:picLocks noChangeAspect="1"/>
          </p:cNvPicPr>
          <p:nvPr/>
        </p:nvPicPr>
        <p:blipFill>
          <a:blip r:embed="rId2"/>
          <a:stretch>
            <a:fillRect/>
          </a:stretch>
        </p:blipFill>
        <p:spPr>
          <a:xfrm>
            <a:off x="3525445" y="2492896"/>
            <a:ext cx="5655067" cy="4320480"/>
          </a:xfrm>
          <a:prstGeom prst="rect">
            <a:avLst/>
          </a:prstGeom>
        </p:spPr>
      </p:pic>
      <p:sp>
        <p:nvSpPr>
          <p:cNvPr id="6" name="TextBox 5"/>
          <p:cNvSpPr txBox="1"/>
          <p:nvPr/>
        </p:nvSpPr>
        <p:spPr>
          <a:xfrm>
            <a:off x="641866" y="1487686"/>
            <a:ext cx="7816334" cy="1077218"/>
          </a:xfrm>
          <a:prstGeom prst="rect">
            <a:avLst/>
          </a:prstGeom>
          <a:noFill/>
        </p:spPr>
        <p:txBody>
          <a:bodyPr wrap="square" rtlCol="0">
            <a:spAutoFit/>
          </a:bodyPr>
          <a:lstStyle/>
          <a:p>
            <a:pPr algn="ctr"/>
            <a:r>
              <a:rPr lang="en-US" sz="3200" b="1" dirty="0">
                <a:latin typeface="Times New Roman"/>
              </a:rPr>
              <a:t>If you were in Mrs. Maloney's position how do you think you would have reacted?  </a:t>
            </a:r>
          </a:p>
        </p:txBody>
      </p:sp>
      <p:sp>
        <p:nvSpPr>
          <p:cNvPr id="11" name="Rectangle 10"/>
          <p:cNvSpPr/>
          <p:nvPr/>
        </p:nvSpPr>
        <p:spPr>
          <a:xfrm>
            <a:off x="539552" y="2553865"/>
            <a:ext cx="3777734" cy="3539431"/>
          </a:xfrm>
          <a:prstGeom prst="rect">
            <a:avLst/>
          </a:prstGeom>
        </p:spPr>
        <p:txBody>
          <a:bodyPr wrap="square">
            <a:spAutoFit/>
          </a:bodyPr>
          <a:lstStyle/>
          <a:p>
            <a:r>
              <a:rPr lang="en-US" sz="2800" b="1" dirty="0">
                <a:latin typeface="Times New Roman"/>
              </a:rPr>
              <a:t>Keep in mind: You are completely and madly head over heels in love with someone who has just broken your heart You </a:t>
            </a:r>
            <a:r>
              <a:rPr lang="en-US" sz="2800" b="1">
                <a:latin typeface="Times New Roman"/>
              </a:rPr>
              <a:t>are also hormonal</a:t>
            </a:r>
            <a:r>
              <a:rPr lang="en-US" sz="2800" b="1" dirty="0">
                <a:latin typeface="Times New Roman"/>
              </a:rPr>
              <a:t>/more sensitive because of </a:t>
            </a:r>
            <a:r>
              <a:rPr lang="en-US" sz="2800" b="1">
                <a:latin typeface="Times New Roman"/>
              </a:rPr>
              <a:t>the pregnancy. </a:t>
            </a:r>
            <a:endParaRPr lang="en-US" sz="2800" b="1" dirty="0">
              <a:latin typeface="Times New Roman"/>
            </a:endParaRPr>
          </a:p>
        </p:txBody>
      </p:sp>
      <p:pic>
        <p:nvPicPr>
          <p:cNvPr id="2" name="Picture 1"/>
          <p:cNvPicPr>
            <a:picLocks noChangeAspect="1"/>
          </p:cNvPicPr>
          <p:nvPr/>
        </p:nvPicPr>
        <p:blipFill>
          <a:blip r:embed="rId3"/>
          <a:stretch>
            <a:fillRect/>
          </a:stretch>
        </p:blipFill>
        <p:spPr>
          <a:xfrm>
            <a:off x="576772" y="535888"/>
            <a:ext cx="7920000" cy="821753"/>
          </a:xfrm>
          <a:prstGeom prst="rect">
            <a:avLst/>
          </a:prstGeom>
        </p:spPr>
      </p:pic>
      <p:grpSp>
        <p:nvGrpSpPr>
          <p:cNvPr id="15" name="Group 14"/>
          <p:cNvGrpSpPr/>
          <p:nvPr/>
        </p:nvGrpSpPr>
        <p:grpSpPr>
          <a:xfrm>
            <a:off x="152400" y="152400"/>
            <a:ext cx="8839200" cy="6588968"/>
            <a:chOff x="152400" y="152400"/>
            <a:chExt cx="8839200" cy="6588968"/>
          </a:xfrm>
        </p:grpSpPr>
        <p:sp>
          <p:nvSpPr>
            <p:cNvPr id="17" name="Rectangle 16"/>
            <p:cNvSpPr/>
            <p:nvPr/>
          </p:nvSpPr>
          <p:spPr>
            <a:xfrm>
              <a:off x="152400" y="152400"/>
              <a:ext cx="8839200" cy="6553200"/>
            </a:xfrm>
            <a:prstGeom prst="rect">
              <a:avLst/>
            </a:prstGeom>
            <a:noFill/>
            <a:ln w="444500">
              <a:solidFill>
                <a:srgbClr val="033584"/>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8" name="Rectangle 17"/>
            <p:cNvSpPr/>
            <p:nvPr/>
          </p:nvSpPr>
          <p:spPr>
            <a:xfrm>
              <a:off x="381000" y="381000"/>
              <a:ext cx="8382000" cy="6059744"/>
            </a:xfrm>
            <a:prstGeom prst="rect">
              <a:avLst/>
            </a:prstGeom>
            <a:noFill/>
            <a:ln w="101600">
              <a:solidFill>
                <a:srgbClr val="EFBF44"/>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9" name="TextBox 18"/>
            <p:cNvSpPr txBox="1"/>
            <p:nvPr/>
          </p:nvSpPr>
          <p:spPr>
            <a:xfrm>
              <a:off x="7696200" y="6479758"/>
              <a:ext cx="1066800" cy="261610"/>
            </a:xfrm>
            <a:prstGeom prst="rect">
              <a:avLst/>
            </a:prstGeom>
            <a:noFill/>
          </p:spPr>
          <p:txBody>
            <a:bodyPr wrap="square" rtlCol="0">
              <a:spAutoFit/>
            </a:bodyPr>
            <a:lstStyle/>
            <a:p>
              <a:r>
                <a:rPr lang="en-US" sz="1100" dirty="0">
                  <a:solidFill>
                    <a:schemeClr val="bg1"/>
                  </a:solidFill>
                  <a:latin typeface="Times"/>
                  <a:cs typeface="Times"/>
                </a:rPr>
                <a:t>© Presto Plans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548680"/>
            <a:ext cx="8382000" cy="2189061"/>
          </a:xfrm>
          <a:prstGeom prst="rect">
            <a:avLst/>
          </a:prstGeom>
          <a:noFill/>
        </p:spPr>
        <p:txBody>
          <a:bodyPr wrap="square" rtlCol="0">
            <a:spAutoFit/>
          </a:bodyPr>
          <a:lstStyle/>
          <a:p>
            <a:pPr algn="ctr">
              <a:lnSpc>
                <a:spcPct val="90000"/>
              </a:lnSpc>
            </a:pPr>
            <a:r>
              <a:rPr lang="en-US" sz="7500" b="1" dirty="0">
                <a:latin typeface="Times New Roman"/>
              </a:rPr>
              <a:t>Let's analyze this story more closely.</a:t>
            </a:r>
            <a:endParaRPr lang="en-US" sz="7500" dirty="0">
              <a:latin typeface="Times New Roman"/>
            </a:endParaRPr>
          </a:p>
        </p:txBody>
      </p:sp>
      <p:grpSp>
        <p:nvGrpSpPr>
          <p:cNvPr id="12" name="Group 11"/>
          <p:cNvGrpSpPr/>
          <p:nvPr/>
        </p:nvGrpSpPr>
        <p:grpSpPr>
          <a:xfrm>
            <a:off x="152400" y="152400"/>
            <a:ext cx="8839200" cy="6588968"/>
            <a:chOff x="152400" y="152400"/>
            <a:chExt cx="8839200" cy="6588968"/>
          </a:xfrm>
        </p:grpSpPr>
        <p:sp>
          <p:nvSpPr>
            <p:cNvPr id="13" name="Rectangle 12"/>
            <p:cNvSpPr/>
            <p:nvPr/>
          </p:nvSpPr>
          <p:spPr>
            <a:xfrm>
              <a:off x="152400" y="152400"/>
              <a:ext cx="8839200" cy="6553200"/>
            </a:xfrm>
            <a:prstGeom prst="rect">
              <a:avLst/>
            </a:prstGeom>
            <a:noFill/>
            <a:ln w="444500">
              <a:solidFill>
                <a:srgbClr val="033584"/>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4" name="Rectangle 13"/>
            <p:cNvSpPr/>
            <p:nvPr/>
          </p:nvSpPr>
          <p:spPr>
            <a:xfrm>
              <a:off x="381000" y="381000"/>
              <a:ext cx="8382000" cy="6059744"/>
            </a:xfrm>
            <a:prstGeom prst="rect">
              <a:avLst/>
            </a:prstGeom>
            <a:noFill/>
            <a:ln w="101600">
              <a:solidFill>
                <a:srgbClr val="EFBF44"/>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5" name="TextBox 14"/>
            <p:cNvSpPr txBox="1"/>
            <p:nvPr/>
          </p:nvSpPr>
          <p:spPr>
            <a:xfrm>
              <a:off x="7696200" y="6479758"/>
              <a:ext cx="1066800" cy="261610"/>
            </a:xfrm>
            <a:prstGeom prst="rect">
              <a:avLst/>
            </a:prstGeom>
            <a:noFill/>
          </p:spPr>
          <p:txBody>
            <a:bodyPr wrap="square" rtlCol="0">
              <a:spAutoFit/>
            </a:bodyPr>
            <a:lstStyle/>
            <a:p>
              <a:r>
                <a:rPr lang="en-US" sz="1100" dirty="0">
                  <a:solidFill>
                    <a:schemeClr val="bg1"/>
                  </a:solidFill>
                  <a:latin typeface="Times"/>
                  <a:cs typeface="Times"/>
                </a:rPr>
                <a:t>© Presto Plans </a:t>
              </a:r>
            </a:p>
          </p:txBody>
        </p:sp>
      </p:grpSp>
      <p:pic>
        <p:nvPicPr>
          <p:cNvPr id="2" name="Picture 1"/>
          <p:cNvPicPr>
            <a:picLocks noChangeAspect="1"/>
          </p:cNvPicPr>
          <p:nvPr/>
        </p:nvPicPr>
        <p:blipFill>
          <a:blip r:embed="rId2"/>
          <a:stretch>
            <a:fillRect/>
          </a:stretch>
        </p:blipFill>
        <p:spPr>
          <a:xfrm rot="19147390">
            <a:off x="1183407" y="1159458"/>
            <a:ext cx="6993542" cy="699354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644</TotalTime>
  <Words>1080</Words>
  <Application>Microsoft Office PowerPoint</Application>
  <PresentationFormat>On-screen Show (4:3)</PresentationFormat>
  <Paragraphs>107</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Helvetica</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Teacher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Bonnie Collins</dc:creator>
  <cp:lastModifiedBy>mkwitry</cp:lastModifiedBy>
  <cp:revision>70</cp:revision>
  <dcterms:created xsi:type="dcterms:W3CDTF">2014-03-30T12:12:04Z</dcterms:created>
  <dcterms:modified xsi:type="dcterms:W3CDTF">2017-09-29T01:41:11Z</dcterms:modified>
</cp:coreProperties>
</file>